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23"/>
  </p:notesMasterIdLst>
  <p:sldIdLst>
    <p:sldId id="367" r:id="rId3"/>
    <p:sldId id="355" r:id="rId4"/>
    <p:sldId id="337" r:id="rId5"/>
    <p:sldId id="354" r:id="rId6"/>
    <p:sldId id="358" r:id="rId7"/>
    <p:sldId id="348" r:id="rId8"/>
    <p:sldId id="349" r:id="rId9"/>
    <p:sldId id="307" r:id="rId10"/>
    <p:sldId id="343" r:id="rId11"/>
    <p:sldId id="361" r:id="rId12"/>
    <p:sldId id="328" r:id="rId13"/>
    <p:sldId id="350" r:id="rId14"/>
    <p:sldId id="351" r:id="rId15"/>
    <p:sldId id="341" r:id="rId16"/>
    <p:sldId id="363" r:id="rId17"/>
    <p:sldId id="366" r:id="rId18"/>
    <p:sldId id="345" r:id="rId19"/>
    <p:sldId id="285" r:id="rId20"/>
    <p:sldId id="364" r:id="rId21"/>
    <p:sldId id="365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F9F"/>
    <a:srgbClr val="CC3300"/>
    <a:srgbClr val="AC2A8A"/>
    <a:srgbClr val="660066"/>
    <a:srgbClr val="E20000"/>
    <a:srgbClr val="F5D7E4"/>
    <a:srgbClr val="64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 autoAdjust="0"/>
    <p:restoredTop sz="94660"/>
  </p:normalViewPr>
  <p:slideViewPr>
    <p:cSldViewPr showGuides="1">
      <p:cViewPr varScale="1">
        <p:scale>
          <a:sx n="66" d="100"/>
          <a:sy n="66" d="100"/>
        </p:scale>
        <p:origin x="-135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771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255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853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146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745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164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221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826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66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367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712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54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9693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.ddm.org.tw/wisdom2011/pdf/02/02-10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閉上眼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放輕鬆</a:t>
              </a:r>
              <a:endPara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161354477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 size="9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0032" y="3583152"/>
            <a:ext cx="2160240" cy="226160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4" name="矩形 3"/>
          <p:cNvSpPr/>
          <p:nvPr/>
        </p:nvSpPr>
        <p:spPr>
          <a:xfrm>
            <a:off x="4355976" y="5949280"/>
            <a:ext cx="53285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/>
              <a:t>http://www.photophoto.cn/tupian/shuidishichuan.html</a:t>
            </a:r>
            <a:endParaRPr lang="zh-TW" altLang="en-US" sz="1000" dirty="0"/>
          </a:p>
        </p:txBody>
      </p:sp>
      <p:sp>
        <p:nvSpPr>
          <p:cNvPr id="11" name="矩形 10"/>
          <p:cNvSpPr/>
          <p:nvPr/>
        </p:nvSpPr>
        <p:spPr>
          <a:xfrm>
            <a:off x="575556" y="980728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你能舉日常生活的例子說明「一滴水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sz="32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力量的偉大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嗎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zh-TW" altLang="en-US" sz="3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87624" y="2276872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例如：撲滿、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 每天背一個英文單字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endParaRPr lang="zh-TW" altLang="en-US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97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5459" y="836712"/>
            <a:ext cx="8099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日常生活中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，要如何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節約能源做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環保  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地球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配合體驗與學習</a:t>
            </a:r>
            <a:r>
              <a:rPr lang="en-US" altLang="zh-TW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PP.46-47</a:t>
            </a:r>
            <a:r>
              <a:rPr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環保生活檢查表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4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942276"/>
            <a:ext cx="6598529" cy="42652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63688" y="6119336"/>
            <a:ext cx="55446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</a:t>
            </a:r>
            <a:r>
              <a:rPr lang="zh-TW" altLang="en-US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生活第二冊</a:t>
            </a:r>
            <a:r>
              <a:rPr lang="en-US" altLang="zh-TW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46</a:t>
            </a:r>
            <a:r>
              <a:rPr lang="zh-TW" altLang="en-US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</a:t>
            </a:r>
            <a:r>
              <a:rPr lang="zh-TW" altLang="en-US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、財團法人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台北市中華佛教文化館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8723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764704"/>
            <a:ext cx="7628334" cy="519005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47664" y="6038161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第二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47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876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980728"/>
            <a:ext cx="6537143" cy="482557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90397" y="5949280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第二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47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785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5786" y="714356"/>
            <a:ext cx="357020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結語</a:t>
            </a:r>
            <a:r>
              <a:rPr lang="en-US" altLang="zh-TW" sz="44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4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8" y="1556792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面對暖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化的新世界</a:t>
            </a:r>
            <a:r>
              <a:rPr lang="zh-TW" altLang="en-US" sz="3200" b="1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，也在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努力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呼籲正視地球暖化的問題。許多環保的議題看似很龐大，但是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在生活中落實環保，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卻是人人都可以盡一份力量的，這份力量就像一天儲蓄一塊錢，不但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積少成多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，也會從中改變自己、影響他人。</a:t>
            </a:r>
          </a:p>
        </p:txBody>
      </p:sp>
    </p:spTree>
    <p:extLst>
      <p:ext uri="{BB962C8B-B14F-4D97-AF65-F5344CB8AC3E}">
        <p14:creationId xmlns:p14="http://schemas.microsoft.com/office/powerpoint/2010/main" xmlns="" val="25529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571612"/>
            <a:ext cx="4392736" cy="258455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41590" y="4500570"/>
            <a:ext cx="88024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講述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「水滴石穿」的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故事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討論「水滴石穿」和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「一天一塊錢」的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共同點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1472" y="714356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  <a:r>
              <a:rPr lang="en-US" altLang="zh-TW" sz="44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4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44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0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836712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附件一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】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「水滴石穿」成語典故       出自宋代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鶴林玉露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卷十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一錢斬吏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宋朝有一個叫張乖崖的人，曾任崇陽縣縣令。一次，一個官吏從存錢的府庫中出來時，頭巾中藏有一枚錢，被張乖崖發現了。經過盤問，那個官吏承認是從府庫中偷來的。於是，張乖崖下令杖打他。官吏很不服氣，說：「偷一枚錢有什麼了不起，卻要杖打我？你打好了，反正你不敢殺我。」</a:t>
            </a: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張乖崖拿起筆來，宣判道：「一天一枚錢，一千天就是一千枚錢。時間長了，繩子能鋸斷木頭，水能滴穿石頭。」然後，他取下寶劍，親手殺死了這個官吏。之後，張乖崖上報台府，要求上級懲處自己。</a:t>
            </a:r>
          </a:p>
          <a:p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「水滴石穿」就是從這個故事來的，意思是：長時間的滴水就可以將石頭滴穿。後來人們用其比喻力量雖然細微，但積蓄長久之功，就可以成就大事。同樣的，人往往在現實出現缺損後，不及時修復，造成「小洞不補，大洞吃苦」的困擾。環保救地球的關鍵也在此。</a:t>
            </a:r>
          </a:p>
        </p:txBody>
      </p:sp>
    </p:spTree>
    <p:extLst>
      <p:ext uri="{BB962C8B-B14F-4D97-AF65-F5344CB8AC3E}">
        <p14:creationId xmlns:p14="http://schemas.microsoft.com/office/powerpoint/2010/main" xmlns="" val="9032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81236" y="476672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標楷體" pitchFamily="65" charset="-120"/>
                <a:ea typeface="標楷體" pitchFamily="65" charset="-120"/>
              </a:rPr>
              <a:t>體驗與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學習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60032" y="802004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課本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P.46)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/>
          <a:srcRect l="2543" t="1046" r="-2543" b="-1046"/>
          <a:stretch/>
        </p:blipFill>
        <p:spPr>
          <a:xfrm>
            <a:off x="277911" y="1365615"/>
            <a:ext cx="8495481" cy="49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08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792550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0497" y="1887791"/>
            <a:ext cx="789115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zh-TW" altLang="en-US" sz="4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人和自然的相處，不僅要避免破壞，也要進一步培養、美化自然，這是積極的自然倫理</a:t>
            </a:r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4000" b="1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5004048" y="4437112"/>
            <a:ext cx="3642683" cy="1795006"/>
            <a:chOff x="5004048" y="4437112"/>
            <a:chExt cx="3642683" cy="1795006"/>
          </a:xfrm>
        </p:grpSpPr>
        <p:grpSp>
          <p:nvGrpSpPr>
            <p:cNvPr id="9" name="群組 8"/>
            <p:cNvGrpSpPr/>
            <p:nvPr/>
          </p:nvGrpSpPr>
          <p:grpSpPr>
            <a:xfrm>
              <a:off x="5004048" y="4437112"/>
              <a:ext cx="3642683" cy="1795006"/>
              <a:chOff x="5508104" y="4509120"/>
              <a:chExt cx="3642683" cy="1795006"/>
            </a:xfrm>
          </p:grpSpPr>
          <p:pic>
            <p:nvPicPr>
              <p:cNvPr id="7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508104" y="4509120"/>
                <a:ext cx="3245490" cy="1795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矩形 5"/>
              <p:cNvSpPr/>
              <p:nvPr/>
            </p:nvSpPr>
            <p:spPr>
              <a:xfrm>
                <a:off x="7338029" y="4670535"/>
                <a:ext cx="1812758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b="1" kern="1000" spc="-3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聖嚴法師</a:t>
                </a:r>
                <a:r>
                  <a:rPr lang="en-US" altLang="zh-TW" b="1" kern="1000" spc="-3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《</a:t>
                </a:r>
                <a:r>
                  <a:rPr lang="zh-TW" altLang="en-US" b="1" kern="1000" spc="-3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心六倫</a:t>
                </a:r>
                <a:r>
                  <a:rPr lang="en-US" altLang="zh-TW" b="1" kern="1000" spc="-3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》</a:t>
                </a:r>
                <a:endParaRPr lang="zh-TW" altLang="en-US" b="1" kern="1000" spc="-3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0" name="橢圓 9"/>
            <p:cNvSpPr/>
            <p:nvPr/>
          </p:nvSpPr>
          <p:spPr>
            <a:xfrm>
              <a:off x="7933365" y="4879579"/>
              <a:ext cx="311043" cy="408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711860"/>
            <a:ext cx="5040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4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補充資料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5616" y="2564904"/>
            <a:ext cx="7591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限塑標的物是用來裝提購物的塑膠袋，百貨業、量販店、超市、連鎖便利商店、連鎖速食類業、藥粧店、醫療器材行、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3C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零售店（家電攝影、資訊、通訊業）、書局（文具零售業）等不得免費提供購物用塑膠袋。</a:t>
            </a:r>
          </a:p>
        </p:txBody>
      </p:sp>
      <p:sp>
        <p:nvSpPr>
          <p:cNvPr id="4" name="矩形 3"/>
          <p:cNvSpPr/>
          <p:nvPr/>
        </p:nvSpPr>
        <p:spPr>
          <a:xfrm>
            <a:off x="1043608" y="1559707"/>
            <a:ext cx="7366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107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年起限制不得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免費提供購物用塑膠袋</a:t>
            </a:r>
          </a:p>
        </p:txBody>
      </p:sp>
    </p:spTree>
    <p:extLst>
      <p:ext uri="{BB962C8B-B14F-4D97-AF65-F5344CB8AC3E}">
        <p14:creationId xmlns:p14="http://schemas.microsoft.com/office/powerpoint/2010/main" xmlns="" val="297585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47664" y="692696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食衣住行環保行動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篇</a:t>
            </a:r>
            <a:endParaRPr lang="zh-TW" altLang="en-US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2380129"/>
              </p:ext>
            </p:extLst>
          </p:nvPr>
        </p:nvGraphicFramePr>
        <p:xfrm>
          <a:off x="1043608" y="1484784"/>
          <a:ext cx="7776864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1196441">
                  <a:extLst>
                    <a:ext uri="{9D8B030D-6E8A-4147-A177-3AD203B41FA5}">
                      <a16:colId xmlns:a16="http://schemas.microsoft.com/office/drawing/2014/main" xmlns="" val="3691972725"/>
                    </a:ext>
                  </a:extLst>
                </a:gridCol>
                <a:gridCol w="6580423">
                  <a:extLst>
                    <a:ext uri="{9D8B030D-6E8A-4147-A177-3AD203B41FA5}">
                      <a16:colId xmlns:a16="http://schemas.microsoft.com/office/drawing/2014/main" xmlns="" val="2457135882"/>
                    </a:ext>
                  </a:extLst>
                </a:gridCol>
              </a:tblGrid>
              <a:tr h="1221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食</a:t>
                      </a:r>
                      <a:endParaRPr kumimoji="0" lang="zh-TW" sz="28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zh-TW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自備</a:t>
                      </a:r>
                      <a:r>
                        <a:rPr kumimoji="0"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環保餐具</a:t>
                      </a:r>
                      <a:r>
                        <a:rPr kumimoji="0" lang="zh-TW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與</a:t>
                      </a:r>
                      <a:r>
                        <a:rPr kumimoji="0"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提</a:t>
                      </a:r>
                      <a:r>
                        <a:rPr kumimoji="0" lang="zh-TW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袋</a:t>
                      </a:r>
                      <a:endParaRPr kumimoji="0"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0" lang="zh-TW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碗中</a:t>
                      </a:r>
                      <a:r>
                        <a:rPr kumimoji="0"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不要</a:t>
                      </a:r>
                      <a:r>
                        <a:rPr kumimoji="0" lang="zh-TW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剩菜飯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0" lang="zh-TW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不買精美包裝的食物</a:t>
                      </a:r>
                      <a:endParaRPr kumimoji="0"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kumimoji="0"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食用當地、當季食物</a:t>
                      </a:r>
                      <a:endParaRPr kumimoji="0"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kumimoji="0"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不吃過度精緻的食物</a:t>
                      </a:r>
                      <a:endParaRPr kumimoji="0"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kumimoji="0"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廚餘分類再利用</a:t>
                      </a:r>
                      <a:endParaRPr kumimoji="0"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例如</a:t>
                      </a:r>
                      <a:r>
                        <a:rPr kumimoji="0"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0"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果皮自製清潔劑</a:t>
                      </a:r>
                      <a:endParaRPr kumimoji="0"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678181"/>
                  </a:ext>
                </a:extLst>
              </a:tr>
            </a:tbl>
          </a:graphicData>
        </a:graphic>
      </p:graphicFrame>
      <p:pic>
        <p:nvPicPr>
          <p:cNvPr id="6" name="Picture 3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749011" cy="75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11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7641" y="1916832"/>
            <a:ext cx="7591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（但直接盛裝麵包、蔬果等生鮮商品或食品的內包裝塑袋，或是直接盛裝藥品或寫有用藥須知的藥袋，及衣服直接接觸的防塵包裝袋，則因衛生等考量不在限塑範圍。）限塑政策，在逐步擴大管制對象後，使用量估計能逐年下降，目標是讓塑膠袋在臺灣絕跡。環境問題早發現、早行動，才能防患於未然。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2A8A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AC2A8A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92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47664" y="692696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食衣住行環保行動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篇</a:t>
            </a:r>
            <a:endParaRPr lang="zh-TW" altLang="en-US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1422211"/>
              </p:ext>
            </p:extLst>
          </p:nvPr>
        </p:nvGraphicFramePr>
        <p:xfrm>
          <a:off x="1057296" y="1484784"/>
          <a:ext cx="7344816" cy="5227320"/>
        </p:xfrm>
        <a:graphic>
          <a:graphicData uri="http://schemas.openxmlformats.org/drawingml/2006/table">
            <a:tbl>
              <a:tblPr firstRow="1" firstCol="1" bandRow="1"/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3691972725"/>
                    </a:ext>
                  </a:extLst>
                </a:gridCol>
                <a:gridCol w="6408712">
                  <a:extLst>
                    <a:ext uri="{9D8B030D-6E8A-4147-A177-3AD203B41FA5}">
                      <a16:colId xmlns:a16="http://schemas.microsoft.com/office/drawing/2014/main" xmlns="" val="2457135882"/>
                    </a:ext>
                  </a:extLst>
                </a:gridCol>
              </a:tblGrid>
              <a:tr h="586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altLang="zh-TW" sz="2800" b="1" kern="100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2800" b="1" kern="100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衣</a:t>
                      </a:r>
                      <a:endParaRPr lang="zh-TW" sz="28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購買衣物前考慮是否真正需要</a:t>
                      </a:r>
                      <a:endParaRPr kumimoji="0" lang="zh-TW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0"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</a:t>
                      </a:r>
                      <a:r>
                        <a:rPr kumimoji="0"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買過度</a:t>
                      </a:r>
                      <a:r>
                        <a:rPr kumimoji="0"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包裝</a:t>
                      </a:r>
                      <a:r>
                        <a:rPr kumimoji="0"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的衣物飾品</a:t>
                      </a:r>
                      <a:endParaRPr kumimoji="0"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0"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衣物重複使用</a:t>
                      </a:r>
                      <a:endParaRPr kumimoji="0"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kumimoji="0"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捐出二手衣</a:t>
                      </a:r>
                      <a:endParaRPr kumimoji="0"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kumimoji="0"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不買需要乾洗的衣物</a:t>
                      </a:r>
                      <a:endParaRPr kumimoji="0"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kumimoji="0"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使用「肥皂」、「檸檬酸」等環保清 </a:t>
                      </a:r>
                      <a:endParaRPr kumimoji="0"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潔劑洗衣、使用</a:t>
                      </a:r>
                      <a:r>
                        <a:rPr kumimoji="0" lang="zh-TW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補充</a:t>
                      </a:r>
                      <a:r>
                        <a:rPr kumimoji="0"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包。</a:t>
                      </a:r>
                      <a:endParaRPr kumimoji="0"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kumimoji="0"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自然曬乾，取代烘乾機</a:t>
                      </a:r>
                      <a:endParaRPr kumimoji="0"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8........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zh-TW" sz="28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342212"/>
                  </a:ext>
                </a:extLst>
              </a:tr>
            </a:tbl>
          </a:graphicData>
        </a:graphic>
      </p:graphicFrame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350" y="3800125"/>
            <a:ext cx="783346" cy="79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11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47664" y="692696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食衣住行環保行動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篇</a:t>
            </a:r>
            <a:endParaRPr lang="zh-TW" altLang="en-US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9136486"/>
              </p:ext>
            </p:extLst>
          </p:nvPr>
        </p:nvGraphicFramePr>
        <p:xfrm>
          <a:off x="611560" y="1412776"/>
          <a:ext cx="8136904" cy="5029200"/>
        </p:xfrm>
        <a:graphic>
          <a:graphicData uri="http://schemas.openxmlformats.org/drawingml/2006/table">
            <a:tbl>
              <a:tblPr firstRow="1" firstCol="1" bandRow="1"/>
              <a:tblGrid>
                <a:gridCol w="1037056">
                  <a:extLst>
                    <a:ext uri="{9D8B030D-6E8A-4147-A177-3AD203B41FA5}">
                      <a16:colId xmlns:a16="http://schemas.microsoft.com/office/drawing/2014/main" xmlns="" val="3691972725"/>
                    </a:ext>
                  </a:extLst>
                </a:gridCol>
                <a:gridCol w="7099848">
                  <a:extLst>
                    <a:ext uri="{9D8B030D-6E8A-4147-A177-3AD203B41FA5}">
                      <a16:colId xmlns:a16="http://schemas.microsoft.com/office/drawing/2014/main" xmlns="" val="2457135882"/>
                    </a:ext>
                  </a:extLst>
                </a:gridCol>
              </a:tblGrid>
              <a:tr h="586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altLang="zh-TW" sz="2800" b="1" kern="100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2800" b="1" kern="100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2800" b="1" kern="100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3000" b="1" kern="100" baseline="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住</a:t>
                      </a:r>
                      <a:endParaRPr lang="zh-TW" sz="3000" kern="100" baseline="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altLang="zh-TW" sz="3000" b="1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zh-TW" altLang="en-US" sz="3000" b="1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添購家用品前考慮是否真正需要</a:t>
                      </a:r>
                      <a:endParaRPr kumimoji="0" lang="en-US" altLang="zh-TW" sz="3000" b="1" kern="1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altLang="zh-TW" sz="3000" b="1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0" lang="zh-TW" sz="3000" b="1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隨手</a:t>
                      </a:r>
                      <a:r>
                        <a:rPr kumimoji="0" lang="zh-TW" altLang="en-US" sz="3000" b="1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關電源、拔插頭、</a:t>
                      </a:r>
                      <a:r>
                        <a:rPr kumimoji="0" lang="zh-TW" sz="3000" b="1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關緊</a:t>
                      </a:r>
                      <a:r>
                        <a:rPr kumimoji="0" lang="zh-TW" sz="3000" b="1" kern="1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水龍頭</a:t>
                      </a:r>
                      <a:r>
                        <a:rPr kumimoji="0" lang="en-US" sz="3000" b="1" kern="1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</a:t>
                      </a:r>
                      <a:endParaRPr kumimoji="0" lang="en-US" sz="3000" b="1" kern="1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altLang="zh-TW" sz="3000" b="1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0" lang="zh-TW" sz="3000" b="1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淋浴</a:t>
                      </a:r>
                      <a:r>
                        <a:rPr kumimoji="0" lang="zh-TW" sz="3000" b="1" kern="1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代替泡澡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altLang="zh-TW" sz="3000" b="1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kumimoji="0" lang="zh-TW" altLang="en-US" sz="3000" b="1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多開窗，少開冷氣，</a:t>
                      </a:r>
                      <a:r>
                        <a:rPr kumimoji="0" lang="zh-TW" sz="3000" b="1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冷氣</a:t>
                      </a:r>
                      <a:r>
                        <a:rPr kumimoji="0" lang="zh-TW" sz="3000" b="1" kern="1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設定</a:t>
                      </a:r>
                      <a:r>
                        <a:rPr kumimoji="0" lang="zh-TW" sz="3000" b="1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在</a:t>
                      </a:r>
                      <a:r>
                        <a:rPr kumimoji="0" lang="en-US" altLang="zh-TW" sz="3000" b="1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3000" b="1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6-28</a:t>
                      </a:r>
                      <a:r>
                        <a:rPr kumimoji="0" lang="zh-TW" sz="3000" b="1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度</a:t>
                      </a:r>
                      <a:endParaRPr kumimoji="0" lang="en-US" altLang="zh-TW" sz="3000" b="1" kern="1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altLang="zh-TW" sz="3000" b="1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kumimoji="0" lang="zh-TW" altLang="en-US" sz="3000" b="1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選用省電的家電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altLang="zh-TW" sz="3000" b="1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kumimoji="0" lang="zh-TW" altLang="en-US" sz="3000" b="1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多爬樓梯少乘電梯</a:t>
                      </a:r>
                      <a:endParaRPr kumimoji="0" lang="en-US" altLang="zh-TW" sz="3000" b="1" kern="1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altLang="zh-TW" sz="3000" b="1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kumimoji="0" lang="zh-TW" altLang="en-US" sz="3000" b="1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用二段式省水馬桶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altLang="zh-TW" sz="3000" b="1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kumimoji="0" lang="zh-TW" altLang="en-US" sz="3000" b="1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減少紙張使用量，使用再生紙。</a:t>
                      </a:r>
                      <a:endParaRPr kumimoji="0" lang="en-US" altLang="zh-TW" sz="3000" b="1" kern="1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altLang="zh-TW" sz="3000" b="1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kumimoji="0" lang="zh-TW" altLang="en-US" sz="3000" b="1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使用綠色環保電池做好回收</a:t>
                      </a:r>
                      <a:endParaRPr kumimoji="0" lang="en-US" altLang="zh-TW" sz="3000" b="1" kern="1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altLang="zh-TW" sz="3000" b="1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kumimoji="0" lang="zh-TW" altLang="en-US" sz="3000" b="1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慎選裝潢建材、家具，減少甲醛、重    </a:t>
                      </a:r>
                      <a:endParaRPr kumimoji="0" lang="en-US" altLang="zh-TW" sz="3000" b="1" kern="1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zh-TW" altLang="en-US" sz="3000" b="1" kern="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 金屬等對身體的傷害。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5483209"/>
                  </a:ext>
                </a:extLst>
              </a:tr>
            </a:tbl>
          </a:graphicData>
        </a:graphic>
      </p:graphicFrame>
      <p:pic>
        <p:nvPicPr>
          <p:cNvPr id="8" name="Picture 3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09674"/>
            <a:ext cx="1368152" cy="69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933056"/>
            <a:ext cx="718628" cy="609600"/>
          </a:xfrm>
          <a:prstGeom prst="rect">
            <a:avLst/>
          </a:prstGeom>
          <a:pattFill prst="pct50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xmlns="" val="144110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47664" y="692696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食衣住行環保行動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篇</a:t>
            </a:r>
            <a:endParaRPr lang="zh-TW" altLang="en-US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6426192"/>
              </p:ext>
            </p:extLst>
          </p:nvPr>
        </p:nvGraphicFramePr>
        <p:xfrm>
          <a:off x="1043608" y="1916832"/>
          <a:ext cx="7344816" cy="3200400"/>
        </p:xfrm>
        <a:graphic>
          <a:graphicData uri="http://schemas.openxmlformats.org/drawingml/2006/table">
            <a:tbl>
              <a:tblPr firstRow="1" firstCol="1" bandRow="1"/>
              <a:tblGrid>
                <a:gridCol w="757198">
                  <a:extLst>
                    <a:ext uri="{9D8B030D-6E8A-4147-A177-3AD203B41FA5}">
                      <a16:colId xmlns:a16="http://schemas.microsoft.com/office/drawing/2014/main" xmlns="" val="3691972725"/>
                    </a:ext>
                  </a:extLst>
                </a:gridCol>
                <a:gridCol w="6587618">
                  <a:extLst>
                    <a:ext uri="{9D8B030D-6E8A-4147-A177-3AD203B41FA5}">
                      <a16:colId xmlns:a16="http://schemas.microsoft.com/office/drawing/2014/main" xmlns="" val="2457135882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800" b="1" kern="1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2800" b="1" kern="100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800" b="1" kern="1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行</a:t>
                      </a:r>
                      <a:endParaRPr lang="zh-TW" sz="28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多</a:t>
                      </a:r>
                      <a:r>
                        <a:rPr kumimoji="0"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步行</a:t>
                      </a:r>
                      <a:r>
                        <a:rPr kumimoji="0" lang="zh-TW" sz="28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或騎</a:t>
                      </a:r>
                      <a:r>
                        <a:rPr kumimoji="0"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單車上學</a:t>
                      </a:r>
                      <a:endParaRPr kumimoji="0"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多搭乘公共運輸工具</a:t>
                      </a:r>
                      <a:endParaRPr kumimoji="0"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0"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少開車，開車盡量共乘。</a:t>
                      </a:r>
                      <a:endParaRPr kumimoji="0"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kumimoji="0"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多使用無鉛汽油</a:t>
                      </a:r>
                      <a:endParaRPr kumimoji="0"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kumimoji="0"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多爬樓梯少搭電梯</a:t>
                      </a:r>
                      <a:endParaRPr kumimoji="0" lang="zh-TW" sz="28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1021623"/>
                  </a:ext>
                </a:extLst>
              </a:tr>
            </a:tbl>
          </a:graphicData>
        </a:graphic>
      </p:graphicFrame>
      <p:pic>
        <p:nvPicPr>
          <p:cNvPr id="4" name="Picture 3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45024"/>
            <a:ext cx="66365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031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3662" y="542690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環保行動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問與答</a:t>
            </a:r>
            <a:endParaRPr lang="zh-TW" altLang="en-US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544" y="952881"/>
            <a:ext cx="31578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r>
              <a:rPr lang="zh-TW" altLang="en-US" sz="4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sz="4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2041322"/>
            <a:ext cx="49685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）「淋浴代替泡澡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哪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一種環保行動？</a:t>
            </a:r>
          </a:p>
        </p:txBody>
      </p:sp>
      <p:sp>
        <p:nvSpPr>
          <p:cNvPr id="6" name="矩形 5"/>
          <p:cNvSpPr/>
          <p:nvPr/>
        </p:nvSpPr>
        <p:spPr>
          <a:xfrm>
            <a:off x="406061" y="3733110"/>
            <a:ext cx="5390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0" lvl="0" indent="-762000"/>
            <a:r>
              <a:rPr lang="zh-TW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）「隨手關緊水龍頭」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62000" lvl="0" indent="-762000"/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哪</a:t>
            </a:r>
            <a:r>
              <a:rPr lang="zh-TW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一種環保行動？</a:t>
            </a:r>
          </a:p>
        </p:txBody>
      </p:sp>
      <p:sp>
        <p:nvSpPr>
          <p:cNvPr id="7" name="矩形 6"/>
          <p:cNvSpPr/>
          <p:nvPr/>
        </p:nvSpPr>
        <p:spPr>
          <a:xfrm>
            <a:off x="416722" y="5517232"/>
            <a:ext cx="53794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0" lvl="0" indent="-762000"/>
            <a:r>
              <a:rPr lang="zh-TW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）「自備杯碗筷與袋」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62000" lvl="0" indent="-762000"/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哪</a:t>
            </a:r>
            <a:r>
              <a:rPr lang="zh-TW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一種環保行動？</a:t>
            </a:r>
          </a:p>
        </p:txBody>
      </p:sp>
      <p:sp>
        <p:nvSpPr>
          <p:cNvPr id="11" name="矩形 10"/>
          <p:cNvSpPr/>
          <p:nvPr/>
        </p:nvSpPr>
        <p:spPr>
          <a:xfrm>
            <a:off x="-1044624" y="170080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6689617" y="5517232"/>
            <a:ext cx="914400" cy="914400"/>
            <a:chOff x="6632603" y="2051088"/>
            <a:chExt cx="914400" cy="914400"/>
          </a:xfrm>
        </p:grpSpPr>
        <p:sp>
          <p:nvSpPr>
            <p:cNvPr id="18" name="橢圓 17"/>
            <p:cNvSpPr/>
            <p:nvPr/>
          </p:nvSpPr>
          <p:spPr>
            <a:xfrm>
              <a:off x="6632603" y="2051088"/>
              <a:ext cx="914400" cy="914400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755194" y="2158008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4000" b="1" dirty="0">
                  <a:solidFill>
                    <a:srgbClr val="CC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食</a:t>
              </a: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6560773" y="2258211"/>
            <a:ext cx="820217" cy="864389"/>
            <a:chOff x="6632603" y="2051088"/>
            <a:chExt cx="914400" cy="914400"/>
          </a:xfrm>
          <a:solidFill>
            <a:srgbClr val="FFC000"/>
          </a:solidFill>
        </p:grpSpPr>
        <p:sp>
          <p:nvSpPr>
            <p:cNvPr id="24" name="橢圓 23"/>
            <p:cNvSpPr/>
            <p:nvPr/>
          </p:nvSpPr>
          <p:spPr>
            <a:xfrm>
              <a:off x="6632603" y="2051088"/>
              <a:ext cx="914400" cy="9144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6704422" y="2101026"/>
              <a:ext cx="69762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4000" b="1" dirty="0" smtClean="0">
                  <a:solidFill>
                    <a:srgbClr val="CC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住</a:t>
              </a:r>
              <a:endParaRPr lang="zh-TW" altLang="en-US" sz="4000" b="1" dirty="0">
                <a:solidFill>
                  <a:srgbClr val="CC33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6625195" y="3839524"/>
            <a:ext cx="820217" cy="864389"/>
            <a:chOff x="6632603" y="2051088"/>
            <a:chExt cx="914400" cy="914400"/>
          </a:xfrm>
          <a:solidFill>
            <a:srgbClr val="FFC000"/>
          </a:solidFill>
        </p:grpSpPr>
        <p:sp>
          <p:nvSpPr>
            <p:cNvPr id="33" name="橢圓 32"/>
            <p:cNvSpPr/>
            <p:nvPr/>
          </p:nvSpPr>
          <p:spPr>
            <a:xfrm>
              <a:off x="6632603" y="2051088"/>
              <a:ext cx="914400" cy="9144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6704422" y="2101026"/>
              <a:ext cx="69762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4000" b="1" dirty="0" smtClean="0">
                  <a:solidFill>
                    <a:srgbClr val="CC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住</a:t>
              </a:r>
              <a:endParaRPr lang="zh-TW" altLang="en-US" sz="4000" b="1" dirty="0">
                <a:solidFill>
                  <a:srgbClr val="CC33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6595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3662" y="542690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環保行動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問與答</a:t>
            </a:r>
            <a:endParaRPr lang="zh-TW" altLang="en-US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8051" y="1276415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4408" y="5301208"/>
            <a:ext cx="84144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0" indent="-762000">
              <a:spcAft>
                <a:spcPts val="0"/>
              </a:spcAft>
            </a:pP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）「步行或騎單車上學」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62000" indent="-762000">
              <a:spcAft>
                <a:spcPts val="0"/>
              </a:spcAft>
            </a:pPr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哪</a:t>
            </a:r>
            <a:r>
              <a:rPr lang="zh-TW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一種環保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行動</a:t>
            </a:r>
            <a:r>
              <a:rPr lang="zh-TW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</a:p>
        </p:txBody>
      </p:sp>
      <p:sp>
        <p:nvSpPr>
          <p:cNvPr id="8" name="矩形 7"/>
          <p:cNvSpPr/>
          <p:nvPr/>
        </p:nvSpPr>
        <p:spPr>
          <a:xfrm>
            <a:off x="395536" y="2306976"/>
            <a:ext cx="53285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0" lvl="0" indent="-762000"/>
            <a:r>
              <a:rPr lang="zh-TW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）「隨手關燈拔插頭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62000" lvl="0" indent="-76200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哪</a:t>
            </a:r>
            <a:r>
              <a:rPr lang="zh-TW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一種環保行動？</a:t>
            </a:r>
          </a:p>
        </p:txBody>
      </p:sp>
      <p:sp>
        <p:nvSpPr>
          <p:cNvPr id="10" name="矩形 9"/>
          <p:cNvSpPr/>
          <p:nvPr/>
        </p:nvSpPr>
        <p:spPr>
          <a:xfrm>
            <a:off x="407721" y="3694743"/>
            <a:ext cx="81268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0" lvl="0" indent="-762000"/>
            <a:r>
              <a:rPr lang="zh-TW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）「冷氣設定在</a:t>
            </a:r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26-28</a:t>
            </a:r>
            <a:r>
              <a:rPr lang="zh-TW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度」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62000" lvl="0" indent="-762000"/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哪</a:t>
            </a:r>
            <a:r>
              <a:rPr lang="zh-TW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一種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環保</a:t>
            </a:r>
            <a:r>
              <a:rPr lang="zh-TW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行動？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62000" lvl="0" indent="-762000"/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zh-TW" altLang="zh-TW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7020272" y="3694743"/>
            <a:ext cx="820217" cy="864389"/>
            <a:chOff x="6632603" y="2051088"/>
            <a:chExt cx="914400" cy="914400"/>
          </a:xfrm>
          <a:solidFill>
            <a:srgbClr val="FFC000"/>
          </a:solidFill>
        </p:grpSpPr>
        <p:sp>
          <p:nvSpPr>
            <p:cNvPr id="12" name="橢圓 11"/>
            <p:cNvSpPr/>
            <p:nvPr/>
          </p:nvSpPr>
          <p:spPr>
            <a:xfrm>
              <a:off x="6632603" y="2051088"/>
              <a:ext cx="914400" cy="9144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704422" y="2101026"/>
              <a:ext cx="69762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4000" b="1" dirty="0" smtClean="0">
                  <a:solidFill>
                    <a:srgbClr val="CC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住</a:t>
              </a:r>
              <a:endParaRPr lang="zh-TW" altLang="en-US" sz="4000" b="1" dirty="0">
                <a:solidFill>
                  <a:srgbClr val="CC33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6954125" y="2314950"/>
            <a:ext cx="820217" cy="864389"/>
            <a:chOff x="6632603" y="2051088"/>
            <a:chExt cx="914400" cy="914400"/>
          </a:xfrm>
          <a:solidFill>
            <a:srgbClr val="FFC000"/>
          </a:solidFill>
        </p:grpSpPr>
        <p:sp>
          <p:nvSpPr>
            <p:cNvPr id="15" name="橢圓 14"/>
            <p:cNvSpPr/>
            <p:nvPr/>
          </p:nvSpPr>
          <p:spPr>
            <a:xfrm>
              <a:off x="6632603" y="2051088"/>
              <a:ext cx="914400" cy="9144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706345" y="2087936"/>
              <a:ext cx="69762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4000" b="1" dirty="0" smtClean="0">
                  <a:solidFill>
                    <a:srgbClr val="CC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住</a:t>
              </a:r>
              <a:endParaRPr lang="zh-TW" altLang="en-US" sz="4000" b="1" dirty="0">
                <a:solidFill>
                  <a:srgbClr val="CC33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7084694" y="5248681"/>
            <a:ext cx="914400" cy="914400"/>
            <a:chOff x="6632603" y="2051088"/>
            <a:chExt cx="914400" cy="914400"/>
          </a:xfrm>
          <a:solidFill>
            <a:srgbClr val="FF9F9F"/>
          </a:solidFill>
        </p:grpSpPr>
        <p:sp>
          <p:nvSpPr>
            <p:cNvPr id="18" name="橢圓 17"/>
            <p:cNvSpPr/>
            <p:nvPr/>
          </p:nvSpPr>
          <p:spPr>
            <a:xfrm>
              <a:off x="6632603" y="2051088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6755193" y="2107182"/>
              <a:ext cx="69762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4000" b="1" dirty="0" smtClean="0">
                  <a:solidFill>
                    <a:srgbClr val="CC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行</a:t>
              </a:r>
              <a:endParaRPr lang="zh-TW" altLang="en-US" sz="4000" b="1" dirty="0">
                <a:solidFill>
                  <a:srgbClr val="CC33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0969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63688" y="764704"/>
            <a:ext cx="576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第十單元   </a:t>
            </a:r>
            <a:r>
              <a:rPr lang="zh-TW" altLang="en-US" sz="3600" b="1" spc="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一天</a:t>
            </a:r>
            <a:r>
              <a:rPr lang="zh-TW" altLang="en-US" sz="3600" b="1" spc="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一塊</a:t>
            </a:r>
            <a:r>
              <a:rPr lang="zh-TW" altLang="en-US" sz="3600" b="1" spc="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錢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2178699" y="1700808"/>
            <a:ext cx="5345628" cy="3794938"/>
            <a:chOff x="2051720" y="2060848"/>
            <a:chExt cx="5345628" cy="379493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1720" y="2060848"/>
              <a:ext cx="5184577" cy="3706551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6084168" y="5517232"/>
              <a:ext cx="13131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海豚男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907704" y="5877272"/>
            <a:ext cx="679908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出版單位</a:t>
            </a:r>
            <a:r>
              <a:rPr lang="en-US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財團法人法鼓山文教基金會、財團法人台北市中華佛教文化館</a:t>
            </a:r>
          </a:p>
          <a:p>
            <a:pPr lvl="0"/>
            <a:r>
              <a:rPr lang="zh-TW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《大智慧過生活》教材出處</a:t>
            </a:r>
            <a:r>
              <a:rPr lang="zh-TW" altLang="zh-TW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u="sng" dirty="0">
                <a:solidFill>
                  <a:srgbClr val="000000"/>
                </a:solidFill>
                <a:latin typeface="標楷體" panose="03000509000000000000" pitchFamily="65" charset="-120"/>
                <a:cs typeface="MS Mincho"/>
                <a:hlinkClick r:id="rId3"/>
              </a:rPr>
              <a:t> </a:t>
            </a:r>
            <a:r>
              <a:rPr lang="en-US" altLang="zh-TW" sz="1600" u="sng" dirty="0">
                <a:solidFill>
                  <a:srgbClr val="000000"/>
                </a:solidFill>
                <a:latin typeface="標楷體" panose="03000509000000000000" pitchFamily="65" charset="-120"/>
                <a:cs typeface="MS Mincho"/>
                <a:hlinkClick r:id="rId3"/>
              </a:rPr>
              <a:t>https://life.ddm.org.tw/wisdom2011/%5Cpdf%5C02%5C02-10.pdf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677852" y="466923"/>
            <a:ext cx="165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7852" y="3786015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一滴水有什麼價值？</a:t>
            </a:r>
          </a:p>
        </p:txBody>
      </p:sp>
      <p:sp>
        <p:nvSpPr>
          <p:cNvPr id="5" name="矩形 4"/>
          <p:cNvSpPr/>
          <p:nvPr/>
        </p:nvSpPr>
        <p:spPr>
          <a:xfrm>
            <a:off x="1068963" y="4401836"/>
            <a:ext cx="72008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一滴水可以讓樹木花草開心，讓乾渴的人歡喜。</a:t>
            </a: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一滴水能形成廣大的海洋，也蘊含著所有的生命奧祕，一滴水也有利用的價值。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endParaRPr lang="zh-TW" altLang="en-US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9869" y="1346093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儀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山禪師是如何訓斥滴水禪師？</a:t>
            </a:r>
          </a:p>
        </p:txBody>
      </p:sp>
      <p:sp>
        <p:nvSpPr>
          <p:cNvPr id="2" name="矩形 1"/>
          <p:cNvSpPr/>
          <p:nvPr/>
        </p:nvSpPr>
        <p:spPr>
          <a:xfrm>
            <a:off x="1068964" y="2059613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你怎麼這麼不惜福呢？這一滴水給樹，樹也很開心，給草，草也很歡喜，一滴水也有它的價值啊！</a:t>
            </a:r>
          </a:p>
        </p:txBody>
      </p:sp>
    </p:spTree>
    <p:extLst>
      <p:ext uri="{BB962C8B-B14F-4D97-AF65-F5344CB8AC3E}">
        <p14:creationId xmlns:p14="http://schemas.microsoft.com/office/powerpoint/2010/main" xmlns="" val="23205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1119</TotalTime>
  <Words>1273</Words>
  <Application>Microsoft Office PowerPoint</Application>
  <PresentationFormat>如螢幕大小 (4:3)</PresentationFormat>
  <Paragraphs>125</Paragraphs>
  <Slides>20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22" baseType="lpstr">
      <vt:lpstr>流線</vt:lpstr>
      <vt:lpstr>1_流線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656</cp:revision>
  <dcterms:created xsi:type="dcterms:W3CDTF">2016-01-05T01:21:55Z</dcterms:created>
  <dcterms:modified xsi:type="dcterms:W3CDTF">2022-10-03T04:00:07Z</dcterms:modified>
</cp:coreProperties>
</file>