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6"/>
  </p:notesMasterIdLst>
  <p:sldIdLst>
    <p:sldId id="350" r:id="rId3"/>
    <p:sldId id="337" r:id="rId4"/>
    <p:sldId id="351" r:id="rId5"/>
    <p:sldId id="307" r:id="rId6"/>
    <p:sldId id="346" r:id="rId7"/>
    <p:sldId id="343" r:id="rId8"/>
    <p:sldId id="328" r:id="rId9"/>
    <p:sldId id="348" r:id="rId10"/>
    <p:sldId id="341" r:id="rId11"/>
    <p:sldId id="342" r:id="rId12"/>
    <p:sldId id="345" r:id="rId13"/>
    <p:sldId id="285" r:id="rId14"/>
    <p:sldId id="334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CC3300"/>
    <a:srgbClr val="FF9F9F"/>
    <a:srgbClr val="660066"/>
    <a:srgbClr val="E20000"/>
    <a:srgbClr val="F5D7E4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5863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32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92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37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57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26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87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8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3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12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2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73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04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fe.ddm.org.tw/wisdom2011/pdf/02/02-09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397562579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268760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省錢小妙方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P.43)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33683" t="23745" r="33796" b="11211"/>
          <a:stretch/>
        </p:blipFill>
        <p:spPr>
          <a:xfrm>
            <a:off x="3347864" y="908720"/>
            <a:ext cx="5184576" cy="5832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537321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5368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236" y="47667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80200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P.42)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589000"/>
            <a:ext cx="4023520" cy="50550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0830" y="5479555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187624" y="1916832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財富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4400" b="1" dirty="0">
                <a:solidFill>
                  <a:srgbClr val="AC2A8A"/>
                </a:solidFill>
                <a:latin typeface="標楷體" pitchFamily="65" charset="-120"/>
                <a:ea typeface="標楷體" pitchFamily="65" charset="-120"/>
              </a:rPr>
              <a:t>世間財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智慧財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功德財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，若能三者兼備，一定平安、健康、幸福</a:t>
            </a: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4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11760" y="112474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漢世老人」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的故事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988840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故事篇名：漢世老人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故事出處：東漢邯鄲淳的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笑林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故事主旨：諷刺了生活中那些家財萬貫而一毛不拔的鐵公雞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故事內容：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漢朝的時候有個人，年紀大了卻沒有兒子。家裏雖然非常有錢，但 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是他衣食粗劣、為人吝嗇，平時總是天一亮就起床，天黑了才睡覺。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他經營產業，聚斂錢財從不滿足，卻不捨得花一文錢。某天，有個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人向他乞討，他又推辭不了，便到屋裏取十文錢，從廳堂往外面走，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邊走邊往下扣減。等到走出門後，只剩下一半了，他心疼地閉著眼睛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將錢交給乞丐。同時又反覆叮囑說：「我將家裏的錢都資助給了你，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你千萬不要對別人說。以免別人仿效著都來向我要錢。」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老人不久便死了。他的田地房屋被官府沒收，錢財都給了國庫。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121707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﹕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596" y="107154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315" indent="-381000">
              <a:spcAft>
                <a:spcPts val="0"/>
              </a:spcAft>
            </a:pP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進行「需要、想要」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315" indent="-381000">
              <a:spcAft>
                <a:spcPts val="0"/>
              </a:spcAft>
            </a:pP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315" indent="-381000">
              <a:spcAft>
                <a:spcPts val="0"/>
              </a:spcAft>
            </a:pP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黑板上板書「需要」「想要」兩大欄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315" indent="-381000">
              <a:spcAft>
                <a:spcPts val="0"/>
              </a:spcAft>
            </a:pP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師唸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所列項目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315" indent="-381000">
              <a:spcAft>
                <a:spcPts val="0"/>
              </a:spcAft>
            </a:pP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指定一位同學將所聽到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的項目歸類在「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315" indent="-381000">
              <a:spcAft>
                <a:spcPts val="0"/>
              </a:spcAft>
            </a:pP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、想要」欄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478759"/>
              </p:ext>
            </p:extLst>
          </p:nvPr>
        </p:nvGraphicFramePr>
        <p:xfrm>
          <a:off x="3643306" y="1214422"/>
          <a:ext cx="5000660" cy="4643475"/>
        </p:xfrm>
        <a:graphic>
          <a:graphicData uri="http://schemas.openxmlformats.org/drawingml/2006/table">
            <a:tbl>
              <a:tblPr firstRow="1" firstCol="1" bandRow="1"/>
              <a:tblGrid>
                <a:gridCol w="2500330">
                  <a:extLst>
                    <a:ext uri="{9D8B030D-6E8A-4147-A177-3AD203B41FA5}">
                      <a16:colId xmlns:a16="http://schemas.microsoft.com/office/drawing/2014/main" xmlns="" val="2850006978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xmlns="" val="2543360605"/>
                    </a:ext>
                  </a:extLst>
                </a:gridCol>
              </a:tblGrid>
              <a:tr h="570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要</a:t>
                      </a: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想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要</a:t>
                      </a:r>
                      <a:r>
                        <a:rPr lang="en-US" sz="2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6816709"/>
                  </a:ext>
                </a:extLst>
              </a:tr>
              <a:tr h="328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筆記本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抖音</a:t>
                      </a: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APP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635321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原子筆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自拍器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2113873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收集遊戲點數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6205836"/>
                  </a:ext>
                </a:extLst>
              </a:tr>
              <a:tr h="328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手錶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耳環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2716205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水壺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各類公仔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7515143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球鞋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名牌背包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9601328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自行車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電動自行車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1730110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文具盒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染髮劑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832569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環保杯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棒球帽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497398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課外書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電捲髮棒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179577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眼鏡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zh-TW" sz="1200" kern="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電刮鬍刀</a:t>
                      </a:r>
                      <a:endParaRPr lang="zh-TW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49507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筷子、湯匙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飲料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090" marR="67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17116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7784780"/>
              </p:ext>
            </p:extLst>
          </p:nvPr>
        </p:nvGraphicFramePr>
        <p:xfrm>
          <a:off x="428596" y="1285860"/>
          <a:ext cx="2857520" cy="4500594"/>
        </p:xfrm>
        <a:graphic>
          <a:graphicData uri="http://schemas.openxmlformats.org/drawingml/2006/table">
            <a:tbl>
              <a:tblPr firstRow="1" firstCol="1" bandRow="1"/>
              <a:tblGrid>
                <a:gridCol w="1287071">
                  <a:extLst>
                    <a:ext uri="{9D8B030D-6E8A-4147-A177-3AD203B41FA5}">
                      <a16:colId xmlns:a16="http://schemas.microsoft.com/office/drawing/2014/main" xmlns="" val="3245046268"/>
                    </a:ext>
                  </a:extLst>
                </a:gridCol>
                <a:gridCol w="1570449">
                  <a:extLst>
                    <a:ext uri="{9D8B030D-6E8A-4147-A177-3AD203B41FA5}">
                      <a16:colId xmlns:a16="http://schemas.microsoft.com/office/drawing/2014/main" xmlns="" val="2004144670"/>
                    </a:ext>
                  </a:extLst>
                </a:gridCol>
              </a:tblGrid>
              <a:tr h="450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筆記本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原子筆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電腦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手錶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水壺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球鞋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自行車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文具盒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環保杯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課外書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眼鏡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筷子、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altLang="en-US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湯匙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抖音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APP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自拍器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收集</a:t>
                      </a:r>
                      <a:r>
                        <a:rPr lang="zh-TW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遊戲</a:t>
                      </a:r>
                      <a:endParaRPr lang="en-US" altLang="zh-TW" sz="2000" b="1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點數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耳環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各類公仔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名牌背包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電動</a:t>
                      </a:r>
                      <a:r>
                        <a:rPr lang="zh-TW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自行</a:t>
                      </a:r>
                      <a:r>
                        <a:rPr lang="zh-TW" altLang="en-US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000" b="1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0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車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染髮劑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棒球帽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電捲髮棒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電刮鬍刀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飲料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517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1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76470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第九單元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清貧與慳吝大不同</a:t>
            </a:r>
          </a:p>
        </p:txBody>
      </p:sp>
      <p:sp>
        <p:nvSpPr>
          <p:cNvPr id="4" name="矩形 3"/>
          <p:cNvSpPr/>
          <p:nvPr/>
        </p:nvSpPr>
        <p:spPr>
          <a:xfrm>
            <a:off x="1714480" y="5643578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1600" u="sng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https://life.ddm.org.tw/wisdom2011/%5Cpdf%5C02%5C02-09.pdf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35696" y="1700808"/>
            <a:ext cx="5630130" cy="3855139"/>
            <a:chOff x="1669656" y="1697164"/>
            <a:chExt cx="5846154" cy="40146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9656" y="1697164"/>
              <a:ext cx="5603942" cy="396044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 flipH="1">
              <a:off x="6012160" y="5373216"/>
              <a:ext cx="15036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06084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「慳，音ㄑ一ㄢ」字義：小氣，吝嗇。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「吝，音ㄌ一ㄣˋ」字義：當用的財物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捨不得用，過分愛惜。</a:t>
            </a:r>
            <a:endParaRPr lang="zh-TW" altLang="en-US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生難字詞解析</a:t>
            </a:r>
            <a:endParaRPr lang="zh-TW" altLang="zh-TW" sz="4000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674742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5874" y="364502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清貧與慳吝有何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不同？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4376739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慳吝是捨不得用，因為不捨得給人才節省。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清貧則是為了生活簡單，並不是捨不得。強調生活的清淡、簡樸，因此需要用的東西仍然要用，只是要耐久而不奢華。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75874" y="153617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什麼是清貧的生活？</a:t>
            </a:r>
          </a:p>
        </p:txBody>
      </p:sp>
      <p:sp>
        <p:nvSpPr>
          <p:cNvPr id="2" name="矩形 1"/>
          <p:cNvSpPr/>
          <p:nvPr/>
        </p:nvSpPr>
        <p:spPr>
          <a:xfrm>
            <a:off x="987183" y="2364253"/>
            <a:ext cx="7481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所謂清貧生活，就是符合自然，盡量節約，崇尚樸實，是一種返璞歸真的生活。</a:t>
            </a: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文中商業鉅子：「可是我只要這麼多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﹗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話讓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我們學到什麼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1988840"/>
            <a:ext cx="7488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日常所需應以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需要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為主，不要因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想要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而做多餘的消費。唯有自己樸實、簡單，才有更多的東西給人。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3645024"/>
            <a:ext cx="7276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作者認為從樸實簡單生活中得到什麼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5" name="矩形 4"/>
          <p:cNvSpPr/>
          <p:nvPr/>
        </p:nvSpPr>
        <p:spPr>
          <a:xfrm>
            <a:off x="1187624" y="4365104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人的心必須在樸實簡單之中才能安定下來，才不會隨著物質而起伏。所以，唯有過樸實簡單的生活，才能讓自己滿足，也才是最好的自在享受。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5576" y="62068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有想過自己都是在什麼情況下買東西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會在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什麼情況下買不必要的東西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配合課本體驗與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PP.40-41)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63205"/>
            <a:ext cx="3434281" cy="42749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942" y="2420888"/>
            <a:ext cx="4257698" cy="36724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79912" y="5995423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40446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269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755576" y="1556792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茱迪．黎凡（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Judith Levine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）用一年的時間來體驗「不做非必要消費」的生活，寫下了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可不可以一年都不買？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這本書。這一年中，她誠實地檢視自我的消費習慣，研究消費活動和文明、文化的關係，改變了往後的生活態度。你有沒有觀察過自己都是怎樣買東西的？會在什麼情況下買不必要的東西？有機會的話，不妨觀察一下自己。不購買非必要性的東西，也是一種環保和節約的生活態度。</a:t>
            </a:r>
          </a:p>
          <a:p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1037</Words>
  <Application>Microsoft Office PowerPoint</Application>
  <PresentationFormat>如螢幕大小 (4:3)</PresentationFormat>
  <Paragraphs>121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580</cp:revision>
  <dcterms:created xsi:type="dcterms:W3CDTF">2016-01-05T01:21:55Z</dcterms:created>
  <dcterms:modified xsi:type="dcterms:W3CDTF">2022-10-03T03:31:01Z</dcterms:modified>
</cp:coreProperties>
</file>