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345" r:id="rId2"/>
    <p:sldId id="336" r:id="rId3"/>
    <p:sldId id="307" r:id="rId4"/>
    <p:sldId id="343" r:id="rId5"/>
    <p:sldId id="328" r:id="rId6"/>
    <p:sldId id="339" r:id="rId7"/>
    <p:sldId id="341" r:id="rId8"/>
    <p:sldId id="342" r:id="rId9"/>
    <p:sldId id="338" r:id="rId10"/>
    <p:sldId id="285" r:id="rId11"/>
    <p:sldId id="334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C2A8A"/>
    <a:srgbClr val="640000"/>
    <a:srgbClr val="FF9F9F"/>
    <a:srgbClr val="660066"/>
    <a:srgbClr val="E20000"/>
    <a:srgbClr val="CC3300"/>
    <a:srgbClr val="F5D7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563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771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5863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2022/10/3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pochtimes.com/b5/5/2/13/n811181.htm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M1ChDD32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fe.ddm.org.tw/wisdom2011/pdf/02/02-08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187410375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28284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511660" y="1988840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化解不愉快的方法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0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40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誠懇、主動、明快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不要</a:t>
            </a:r>
            <a:r>
              <a:rPr lang="zh-TW" altLang="en-US" sz="4000" b="1" dirty="0">
                <a:solidFill>
                  <a:srgbClr val="AC2A8A"/>
                </a:solidFill>
                <a:latin typeface="標楷體" pitchFamily="65" charset="-120"/>
                <a:ea typeface="標楷體" pitchFamily="65" charset="-120"/>
              </a:rPr>
              <a:t>猶豫、被動、等待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/>
          <a:srcRect l="18649" t="39180" r="44054" b="18625"/>
          <a:stretch/>
        </p:blipFill>
        <p:spPr>
          <a:xfrm>
            <a:off x="3498893" y="1916833"/>
            <a:ext cx="3930627" cy="250130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/>
          <a:srcRect l="30097" t="25890" r="55340" b="13700"/>
          <a:stretch/>
        </p:blipFill>
        <p:spPr>
          <a:xfrm>
            <a:off x="1643042" y="1500174"/>
            <a:ext cx="1668724" cy="389369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66753" y="647809"/>
            <a:ext cx="485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說「大禹治水」的故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事</a:t>
            </a:r>
          </a:p>
        </p:txBody>
      </p:sp>
      <p:sp>
        <p:nvSpPr>
          <p:cNvPr id="7" name="矩形 6"/>
          <p:cNvSpPr/>
          <p:nvPr/>
        </p:nvSpPr>
        <p:spPr>
          <a:xfrm>
            <a:off x="1291759" y="5849452"/>
            <a:ext cx="6545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鯀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治水和大禹治水，有什麼不同呢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6" name="矩形 5"/>
          <p:cNvSpPr/>
          <p:nvPr/>
        </p:nvSpPr>
        <p:spPr>
          <a:xfrm>
            <a:off x="1500166" y="5429264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u="sng" dirty="0" smtClean="0">
                <a:hlinkClick r:id="rId5"/>
              </a:rPr>
              <a:t>http://www.epochtimes.com/b5/5/2/13/n811181.htm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5808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19672" y="806829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播放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自在神童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第二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輯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釘子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9712" y="5778060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提問：影片故事在告訴我們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甚麼？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3728" y="5192908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https://www.youtube.com/watch?v=MM1ChDD32Ps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/>
          <a:srcRect l="11908" t="21169" r="46019" b="23792"/>
          <a:stretch/>
        </p:blipFill>
        <p:spPr>
          <a:xfrm>
            <a:off x="2304218" y="1522751"/>
            <a:ext cx="4680520" cy="344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8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836712"/>
            <a:ext cx="684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第八單元 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縮短情緒的公里數</a:t>
            </a:r>
          </a:p>
        </p:txBody>
      </p:sp>
      <p:sp>
        <p:nvSpPr>
          <p:cNvPr id="4" name="矩形 3"/>
          <p:cNvSpPr/>
          <p:nvPr/>
        </p:nvSpPr>
        <p:spPr>
          <a:xfrm>
            <a:off x="1378945" y="5949280"/>
            <a:ext cx="6581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出版單位</a:t>
            </a:r>
            <a:r>
              <a:rPr lang="en-US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財團法人法鼓山文教基金會、財團法人台北市中華佛教文化館</a:t>
            </a:r>
          </a:p>
          <a:p>
            <a:pPr lvl="0"/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1600" u="sng" kern="100" dirty="0">
                <a:solidFill>
                  <a:srgbClr val="000000"/>
                </a:solidFill>
                <a:latin typeface="標楷體" panose="03000509000000000000" pitchFamily="65" charset="-120"/>
                <a:cs typeface="MS Mincho"/>
                <a:hlinkClick r:id="rId2"/>
              </a:rPr>
              <a:t> </a:t>
            </a:r>
            <a:r>
              <a:rPr lang="en-US" altLang="zh-TW" sz="1400" u="sng" kern="100" dirty="0">
                <a:solidFill>
                  <a:srgbClr val="000000"/>
                </a:solidFill>
                <a:latin typeface="標楷體" panose="03000509000000000000" pitchFamily="65" charset="-120"/>
                <a:cs typeface="MS Mincho"/>
                <a:hlinkClick r:id="rId2"/>
              </a:rPr>
              <a:t>https://life.ddm.org.tw/wisdom2011/%5Cpdf%5C02%5C02-08.pdf</a:t>
            </a:r>
            <a:endParaRPr lang="zh-TW" altLang="en-US" sz="1400" dirty="0">
              <a:solidFill>
                <a:prstClr val="black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835696" y="1628800"/>
            <a:ext cx="5522696" cy="4000445"/>
            <a:chOff x="-1008620" y="2122052"/>
            <a:chExt cx="5522696" cy="400044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l="37736" t="24312" r="36792" b="42145"/>
            <a:stretch/>
          </p:blipFill>
          <p:spPr>
            <a:xfrm>
              <a:off x="-1008620" y="2122052"/>
              <a:ext cx="5400599" cy="4000445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059832" y="5750359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海豚男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11560" y="548680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7564" y="4193471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什麼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叫做「跳脫自我到更高的情境來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看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待自己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的作為」？</a:t>
            </a:r>
          </a:p>
        </p:txBody>
      </p:sp>
      <p:sp>
        <p:nvSpPr>
          <p:cNvPr id="5" name="矩形 4"/>
          <p:cNvSpPr/>
          <p:nvPr/>
        </p:nvSpPr>
        <p:spPr>
          <a:xfrm>
            <a:off x="981218" y="5179885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以局外人客觀的身分審視自己，而不是陷在情緒漩渦裡打轉，往往就能找到產生壞情緒的源頭，然後試著去分解、舒緩它。</a:t>
            </a:r>
          </a:p>
        </p:txBody>
      </p:sp>
      <p:sp>
        <p:nvSpPr>
          <p:cNvPr id="10" name="矩形 9"/>
          <p:cNvSpPr/>
          <p:nvPr/>
        </p:nvSpPr>
        <p:spPr>
          <a:xfrm>
            <a:off x="981726" y="2607025"/>
            <a:ext cx="7325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第一個步驟，就是「跳脫自我」到更高的情境來看待自己的作為。第二個步驟是「冷處理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9870" y="148879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作者處理壞情緒的第一個步驟是什麼？ </a:t>
            </a:r>
            <a:endParaRPr lang="en-US" altLang="zh-TW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第二個步驟又是什麼？</a:t>
            </a:r>
          </a:p>
        </p:txBody>
      </p:sp>
    </p:spTree>
    <p:extLst>
      <p:ext uri="{BB962C8B-B14F-4D97-AF65-F5344CB8AC3E}">
        <p14:creationId xmlns:p14="http://schemas.microsoft.com/office/powerpoint/2010/main" xmlns="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2848" y="832359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情緒「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冷處理」的意思是什麼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7" name="矩形 6"/>
          <p:cNvSpPr/>
          <p:nvPr/>
        </p:nvSpPr>
        <p:spPr>
          <a:xfrm>
            <a:off x="1331639" y="1392327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「冷處理」就是先承認自己的確處在情緒的風暴中，然後暫時不理它，讓自己及時抽離出來。「冷處理」不是逃避不處理，而是拉長時間點去處理。</a:t>
            </a:r>
          </a:p>
        </p:txBody>
      </p:sp>
      <p:sp>
        <p:nvSpPr>
          <p:cNvPr id="10" name="矩形 9"/>
          <p:cNvSpPr/>
          <p:nvPr/>
        </p:nvSpPr>
        <p:spPr>
          <a:xfrm>
            <a:off x="1252300" y="4482033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就是在冰天雪地裡沿著一直線走，一 直走一直走，走到自己的情緒逐漸緩和下來，然後停下腳步，回頭望向憤怒的壞情緒有多長。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2848" y="345443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愛斯基摩人如何處理壞情緒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你覺得值</a:t>
            </a: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得學習嗎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11488" y="4038164"/>
            <a:ext cx="7730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9592" y="98072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你有壞情緒的時候嗎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如果一直陷在壞</a:t>
            </a: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情緒中，會發生甚麼事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12" name="矩形 11"/>
          <p:cNvSpPr/>
          <p:nvPr/>
        </p:nvSpPr>
        <p:spPr>
          <a:xfrm>
            <a:off x="940533" y="379194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當壞情緒來臨時，你如何面對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你覺得</a:t>
            </a:r>
          </a:p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你的方式恰當嗎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0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764704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矩形 2"/>
          <p:cNvSpPr/>
          <p:nvPr/>
        </p:nvSpPr>
        <p:spPr>
          <a:xfrm>
            <a:off x="539552" y="1832295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曾經在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情緒很壞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的狀況下，說出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不該 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說的話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，做出不該做的事，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傷害了別人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 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也傷害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自己嗎？當這種情況發生後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常常令人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懊悔不已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，有時因此而破壞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友情，也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無法彌補了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。如果你常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</a:t>
            </a:r>
            <a:endParaRPr lang="en-US" altLang="zh-TW" sz="3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自己的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，讓人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覺得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受傷，那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難融入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團體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，並好好與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人相處和合作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著練習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覺察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自己的情緒，並學習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它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，也是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認識自己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、提升自己的方法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24" y="1643050"/>
            <a:ext cx="76438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處理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壞情緒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的二個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步驟就是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跳脫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  </a:t>
            </a:r>
            <a:endParaRPr lang="en-US" altLang="zh-TW" sz="3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冷處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。當壞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情緒來時，不要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陷在壞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 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緒中打轉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，可以學習愛斯基摩人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離開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</a:t>
            </a:r>
            <a:endParaRPr lang="en-US" altLang="zh-TW" sz="3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，試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著分解並舒緩壞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情緒；如果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擺脫，可以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冷處理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。先承認自己的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壞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 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緒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暫時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不處理，熬過最初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的火氣就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以冷靜處理。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8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6614" y="605879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體驗與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55976" y="83671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P36-37)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24451"/>
          <a:stretch/>
        </p:blipFill>
        <p:spPr>
          <a:xfrm>
            <a:off x="720610" y="2703689"/>
            <a:ext cx="3816424" cy="37823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b="30433"/>
          <a:stretch/>
        </p:blipFill>
        <p:spPr>
          <a:xfrm>
            <a:off x="4788024" y="2708920"/>
            <a:ext cx="3743268" cy="377189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2500" y="1252527"/>
            <a:ext cx="2682472" cy="232277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85669" y="1559994"/>
            <a:ext cx="495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傾聽自己的</a:t>
            </a:r>
            <a:r>
              <a:rPr lang="zh-TW" altLang="en-US" sz="24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想法、 離開</a:t>
            </a:r>
            <a:r>
              <a:rPr lang="zh-TW" altLang="en-US" sz="24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誘發環境、化</a:t>
            </a:r>
            <a:r>
              <a:rPr lang="zh-TW" altLang="en-US" sz="24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不適</a:t>
            </a:r>
            <a:r>
              <a:rPr lang="zh-TW" altLang="en-US" sz="24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為力量、培養支持系統</a:t>
            </a:r>
          </a:p>
        </p:txBody>
      </p:sp>
    </p:spTree>
    <p:extLst>
      <p:ext uri="{BB962C8B-B14F-4D97-AF65-F5344CB8AC3E}">
        <p14:creationId xmlns:p14="http://schemas.microsoft.com/office/powerpoint/2010/main" xmlns="" val="8008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599</Words>
  <Application>Microsoft Office PowerPoint</Application>
  <PresentationFormat>如螢幕大小 (4:3)</PresentationFormat>
  <Paragraphs>54</Paragraphs>
  <Slides>11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524</cp:revision>
  <dcterms:created xsi:type="dcterms:W3CDTF">2016-01-05T01:21:55Z</dcterms:created>
  <dcterms:modified xsi:type="dcterms:W3CDTF">2022-10-03T02:48:06Z</dcterms:modified>
</cp:coreProperties>
</file>