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336" r:id="rId2"/>
    <p:sldId id="329" r:id="rId3"/>
    <p:sldId id="307" r:id="rId4"/>
    <p:sldId id="328" r:id="rId5"/>
    <p:sldId id="337" r:id="rId6"/>
    <p:sldId id="333" r:id="rId7"/>
    <p:sldId id="324" r:id="rId8"/>
    <p:sldId id="332" r:id="rId9"/>
    <p:sldId id="279" r:id="rId10"/>
    <p:sldId id="28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0000"/>
    <a:srgbClr val="660066"/>
    <a:srgbClr val="E20000"/>
    <a:srgbClr val="AC2A8A"/>
    <a:srgbClr val="CC3300"/>
    <a:srgbClr val="F5D7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2022/9/26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2/02-07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69747629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259632" y="1916832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6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自我肯定必須是</a:t>
            </a:r>
            <a:r>
              <a:rPr kumimoji="1" lang="zh-TW" altLang="en-US" sz="36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肯定自我的優點</a:t>
            </a:r>
            <a:r>
              <a:rPr kumimoji="1" lang="zh-TW" altLang="en-US" sz="36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，也</a:t>
            </a:r>
            <a:r>
              <a:rPr kumimoji="1" lang="zh-TW" altLang="en-US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肯定自己</a:t>
            </a:r>
            <a:r>
              <a:rPr kumimoji="1" lang="zh-TW" altLang="en-US" sz="36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是有缺點</a:t>
            </a:r>
            <a:r>
              <a:rPr kumimoji="1" lang="zh-TW" altLang="en-US" sz="36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的，肯定了自己的優點和</a:t>
            </a:r>
            <a:r>
              <a:rPr kumimoji="1" lang="zh-TW" altLang="en-US" sz="36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缺點之後，就能夠獲得自我的成長。 </a:t>
            </a:r>
            <a:endParaRPr kumimoji="1" lang="zh-TW" altLang="en-US" sz="36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9672" y="1052736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、說說看你最喜歡的星座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1835696" y="1772816"/>
            <a:ext cx="5043124" cy="4554939"/>
            <a:chOff x="26356" y="1628828"/>
            <a:chExt cx="5043124" cy="455493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7549"/>
            <a:stretch/>
          </p:blipFill>
          <p:spPr>
            <a:xfrm>
              <a:off x="26356" y="1628828"/>
              <a:ext cx="5043124" cy="45549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圓角矩形 6"/>
            <p:cNvSpPr/>
            <p:nvPr/>
          </p:nvSpPr>
          <p:spPr>
            <a:xfrm>
              <a:off x="251520" y="2527767"/>
              <a:ext cx="915062" cy="288032"/>
            </a:xfrm>
            <a:prstGeom prst="roundRect">
              <a:avLst>
                <a:gd name="adj" fmla="val 258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+mj-ea"/>
                  <a:ea typeface="+mj-ea"/>
                </a:rPr>
                <a:t>白羊座</a:t>
              </a: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1519860" y="2493258"/>
              <a:ext cx="1026368" cy="369332"/>
              <a:chOff x="1547664" y="2524254"/>
              <a:chExt cx="1026368" cy="369332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1547664" y="2564904"/>
                <a:ext cx="86409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1547664" y="2524254"/>
                <a:ext cx="1026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金牛座</a:t>
                </a:r>
                <a:endParaRPr lang="zh-TW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2845054" y="2524254"/>
              <a:ext cx="914550" cy="369332"/>
              <a:chOff x="2845054" y="2524254"/>
              <a:chExt cx="914550" cy="369332"/>
            </a:xfrm>
          </p:grpSpPr>
          <p:sp>
            <p:nvSpPr>
              <p:cNvPr id="9" name="圓角矩形 8"/>
              <p:cNvSpPr/>
              <p:nvPr/>
            </p:nvSpPr>
            <p:spPr>
              <a:xfrm>
                <a:off x="2845054" y="2527767"/>
                <a:ext cx="86409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2848934" y="2524254"/>
                <a:ext cx="910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雙子座</a:t>
                </a:r>
                <a:endParaRPr lang="zh-TW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4062310" y="2524254"/>
              <a:ext cx="975596" cy="369332"/>
              <a:chOff x="3984540" y="2548213"/>
              <a:chExt cx="975596" cy="369332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3984540" y="2564904"/>
                <a:ext cx="86409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3984540" y="2548213"/>
                <a:ext cx="975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巨蟹座</a:t>
                </a:r>
                <a:endParaRPr lang="zh-TW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251520" y="3994086"/>
              <a:ext cx="889866" cy="369332"/>
              <a:chOff x="251520" y="3994086"/>
              <a:chExt cx="889866" cy="369332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251520" y="4011553"/>
                <a:ext cx="86409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268861" y="3994086"/>
                <a:ext cx="87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獅子座</a:t>
                </a:r>
                <a:endParaRPr lang="zh-TW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1548553" y="3985208"/>
              <a:ext cx="1082395" cy="369332"/>
              <a:chOff x="1548553" y="3985208"/>
              <a:chExt cx="1082395" cy="369332"/>
            </a:xfrm>
          </p:grpSpPr>
          <p:sp>
            <p:nvSpPr>
              <p:cNvPr id="13" name="圓角矩形 12"/>
              <p:cNvSpPr/>
              <p:nvPr/>
            </p:nvSpPr>
            <p:spPr>
              <a:xfrm>
                <a:off x="1548553" y="4011553"/>
                <a:ext cx="86409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1585731" y="3985208"/>
                <a:ext cx="1045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處女座</a:t>
                </a:r>
                <a:endParaRPr lang="zh-TW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2827578" y="3961177"/>
              <a:ext cx="995172" cy="369332"/>
              <a:chOff x="2827578" y="3961177"/>
              <a:chExt cx="995172" cy="3693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2827578" y="3990893"/>
                <a:ext cx="86409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2856994" y="3961177"/>
                <a:ext cx="965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天秤座</a:t>
                </a:r>
                <a:endParaRPr lang="zh-TW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4048796" y="3994086"/>
              <a:ext cx="937138" cy="369332"/>
              <a:chOff x="4118060" y="4011553"/>
              <a:chExt cx="937138" cy="369332"/>
            </a:xfrm>
          </p:grpSpPr>
          <p:sp>
            <p:nvSpPr>
              <p:cNvPr id="11" name="圓角矩形 10"/>
              <p:cNvSpPr/>
              <p:nvPr/>
            </p:nvSpPr>
            <p:spPr>
              <a:xfrm>
                <a:off x="4118060" y="4025858"/>
                <a:ext cx="86409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4131248" y="4011553"/>
                <a:ext cx="923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天蠍座</a:t>
                </a:r>
                <a:endParaRPr lang="zh-TW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251520" y="5344485"/>
              <a:ext cx="971663" cy="369332"/>
              <a:chOff x="251520" y="5344485"/>
              <a:chExt cx="971663" cy="369332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251520" y="5373216"/>
                <a:ext cx="86409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268387" y="5344485"/>
                <a:ext cx="954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射手座</a:t>
                </a:r>
                <a:endParaRPr lang="zh-TW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8" name="群組 37"/>
            <p:cNvGrpSpPr/>
            <p:nvPr/>
          </p:nvGrpSpPr>
          <p:grpSpPr>
            <a:xfrm>
              <a:off x="1533802" y="5373216"/>
              <a:ext cx="1024817" cy="369332"/>
              <a:chOff x="1533802" y="5373216"/>
              <a:chExt cx="1024817" cy="369332"/>
            </a:xfrm>
          </p:grpSpPr>
          <p:sp>
            <p:nvSpPr>
              <p:cNvPr id="16" name="圓角矩形 15"/>
              <p:cNvSpPr/>
              <p:nvPr/>
            </p:nvSpPr>
            <p:spPr>
              <a:xfrm>
                <a:off x="1533802" y="5394953"/>
                <a:ext cx="86409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552707" y="5373216"/>
                <a:ext cx="1005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摩羯座</a:t>
                </a:r>
                <a:endParaRPr lang="zh-TW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40" name="群組 39"/>
            <p:cNvGrpSpPr/>
            <p:nvPr/>
          </p:nvGrpSpPr>
          <p:grpSpPr>
            <a:xfrm>
              <a:off x="2811474" y="5382637"/>
              <a:ext cx="965756" cy="369332"/>
              <a:chOff x="2793848" y="5345758"/>
              <a:chExt cx="965756" cy="369332"/>
            </a:xfrm>
          </p:grpSpPr>
          <p:sp>
            <p:nvSpPr>
              <p:cNvPr id="18" name="圓角矩形 17"/>
              <p:cNvSpPr/>
              <p:nvPr/>
            </p:nvSpPr>
            <p:spPr>
              <a:xfrm>
                <a:off x="2793848" y="5360554"/>
                <a:ext cx="86409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2831830" y="5345758"/>
                <a:ext cx="927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水瓶座</a:t>
                </a:r>
                <a:endParaRPr lang="zh-TW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4051882" y="5363282"/>
              <a:ext cx="967560" cy="369332"/>
              <a:chOff x="4051882" y="5363282"/>
              <a:chExt cx="967560" cy="369332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4051882" y="5394953"/>
                <a:ext cx="864096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4080774" y="5363282"/>
                <a:ext cx="938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雙魚座</a:t>
                </a:r>
                <a:endParaRPr lang="zh-TW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251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67409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第七單元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愛與自覺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763689" y="1772816"/>
            <a:ext cx="6107816" cy="3649323"/>
            <a:chOff x="1731491" y="2291609"/>
            <a:chExt cx="5950937" cy="350530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36128" t="23950" r="35091" b="44480"/>
            <a:stretch/>
          </p:blipFill>
          <p:spPr>
            <a:xfrm>
              <a:off x="1731491" y="2291609"/>
              <a:ext cx="5681016" cy="350530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矩形 4"/>
            <p:cNvSpPr/>
            <p:nvPr/>
          </p:nvSpPr>
          <p:spPr>
            <a:xfrm>
              <a:off x="6228184" y="5427584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691680" y="587727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600" u="sng" kern="100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3"/>
              </a:rPr>
              <a:t> </a:t>
            </a:r>
            <a:r>
              <a:rPr lang="en-US" altLang="zh-TW" sz="1400" u="sng" kern="100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3"/>
              </a:rPr>
              <a:t>https://life.ddm.org.tw/wisdom2011/%5Cpdf%5C02%5C02-07.pdf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07978" y="161548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作者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認為瞭解星座對於自身有何幫助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650098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00100" y="2857496"/>
            <a:ext cx="684076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星座對我們判斷別人的性格，有一定的幫忙。但星座對作者最大的意義，倒不是在觀察了解別人，反而是在檢討和警惕自己。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1560" y="126876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作者的星座特質為何？他接受這些星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座特質呢？</a:t>
            </a:r>
          </a:p>
        </p:txBody>
      </p:sp>
      <p:sp>
        <p:nvSpPr>
          <p:cNvPr id="8" name="矩形 7"/>
          <p:cNvSpPr/>
          <p:nvPr/>
        </p:nvSpPr>
        <p:spPr>
          <a:xfrm>
            <a:off x="971600" y="2492896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作者是牡羊座的。牡羊座最大的性 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格特色之一，是沒有耐心，缺乏毅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力，很難完成長期的事業，而且脾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氣暴躁，容易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發怒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4701917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儘管如此，但作者還是認為人是可 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以靠主觀努力讓自己變好。</a:t>
            </a:r>
          </a:p>
        </p:txBody>
      </p:sp>
    </p:spTree>
    <p:extLst>
      <p:ext uri="{BB962C8B-B14F-4D97-AF65-F5344CB8AC3E}">
        <p14:creationId xmlns:p14="http://schemas.microsoft.com/office/powerpoint/2010/main" xmlns="" val="19902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19675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星座來了解自己或判斷他人的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性格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要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抱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著怎樣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的態度？</a:t>
            </a:r>
          </a:p>
        </p:txBody>
      </p:sp>
      <p:sp>
        <p:nvSpPr>
          <p:cNvPr id="3" name="矩形 2"/>
          <p:cNvSpPr/>
          <p:nvPr/>
        </p:nvSpPr>
        <p:spPr>
          <a:xfrm>
            <a:off x="1187624" y="2636912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星座對我們判斷別人的性格有一定的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幫助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，但最大的意義不是在觀察別人，而是檢討和警惕自己。</a:t>
            </a:r>
          </a:p>
        </p:txBody>
      </p:sp>
    </p:spTree>
    <p:extLst>
      <p:ext uri="{BB962C8B-B14F-4D97-AF65-F5344CB8AC3E}">
        <p14:creationId xmlns:p14="http://schemas.microsoft.com/office/powerpoint/2010/main" xmlns="" val="353442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908720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4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講述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自己具備星座上的哪些優缺點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?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要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如何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看待或改進它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配合體驗與學習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P.32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2681812"/>
            <a:ext cx="4217714" cy="33512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4008" y="2683888"/>
            <a:ext cx="4099818" cy="280831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59832" y="6027003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生活第二冊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90872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5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選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一到三位同學，寫出他們的星座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及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欣賞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的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特質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。（完成後張貼或發表分享）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（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配合體驗與學習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P.33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）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3796"/>
          <a:stretch/>
        </p:blipFill>
        <p:spPr>
          <a:xfrm>
            <a:off x="2267744" y="2478380"/>
            <a:ext cx="3377477" cy="40175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796136" y="5445224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第二冊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4450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51785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134076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星座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對我們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判斷別人的性格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有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一定的幫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助，但最大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的意義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不是在</a:t>
            </a:r>
            <a:r>
              <a:rPr kumimoji="1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觀察別人，而</a:t>
            </a:r>
            <a:endParaRPr kumimoji="1" lang="en-US" altLang="zh-TW" sz="32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是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檢討和警惕自己。</a:t>
            </a:r>
          </a:p>
        </p:txBody>
      </p:sp>
      <p:sp>
        <p:nvSpPr>
          <p:cNvPr id="4" name="矩形 3"/>
          <p:cNvSpPr/>
          <p:nvPr/>
        </p:nvSpPr>
        <p:spPr>
          <a:xfrm>
            <a:off x="467544" y="2910428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2.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性格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中的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每一種特質都有它好的</a:t>
            </a:r>
            <a:r>
              <a:rPr kumimoji="1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一面與</a:t>
            </a:r>
            <a:endParaRPr kumimoji="1" lang="en-US" altLang="zh-TW" sz="32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</a:t>
            </a:r>
            <a:r>
              <a:rPr kumimoji="1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壞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的一面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，例如個性衝動的人，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雖然比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較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有行動力，但卻也常因思慮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不周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而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出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錯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437710" y="4972531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</a:t>
            </a:r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.</a:t>
            </a:r>
            <a:r>
              <a:rPr kumimoji="1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不必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為星座的描述而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有太多的情緒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，人是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可以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靠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主觀努力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，發揮</a:t>
            </a:r>
            <a:r>
              <a:rPr kumimoji="1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自覺</a:t>
            </a:r>
            <a:r>
              <a:rPr kumimoji="1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修養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的功夫，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讓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自己變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好，成為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心目中更理想的人！</a:t>
            </a:r>
          </a:p>
          <a:p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520</Words>
  <Application>Microsoft Office PowerPoint</Application>
  <PresentationFormat>如螢幕大小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495</cp:revision>
  <dcterms:created xsi:type="dcterms:W3CDTF">2016-01-05T01:21:55Z</dcterms:created>
  <dcterms:modified xsi:type="dcterms:W3CDTF">2022-09-26T03:32:45Z</dcterms:modified>
</cp:coreProperties>
</file>