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367" r:id="rId2"/>
    <p:sldId id="349" r:id="rId3"/>
    <p:sldId id="307" r:id="rId4"/>
    <p:sldId id="343" r:id="rId5"/>
    <p:sldId id="355" r:id="rId6"/>
    <p:sldId id="328" r:id="rId7"/>
    <p:sldId id="358" r:id="rId8"/>
    <p:sldId id="348" r:id="rId9"/>
    <p:sldId id="366" r:id="rId10"/>
    <p:sldId id="345" r:id="rId11"/>
    <p:sldId id="362" r:id="rId12"/>
    <p:sldId id="365" r:id="rId13"/>
    <p:sldId id="364" r:id="rId14"/>
    <p:sldId id="351" r:id="rId15"/>
    <p:sldId id="360" r:id="rId16"/>
    <p:sldId id="361" r:id="rId17"/>
    <p:sldId id="352" r:id="rId18"/>
    <p:sldId id="357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40000"/>
    <a:srgbClr val="AC2A8A"/>
    <a:srgbClr val="CC3300"/>
    <a:srgbClr val="FF9F9F"/>
    <a:srgbClr val="660066"/>
    <a:srgbClr val="E20000"/>
    <a:srgbClr val="F5D7E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8" autoAdjust="0"/>
    <p:restoredTop sz="94660"/>
  </p:normalViewPr>
  <p:slideViewPr>
    <p:cSldViewPr showGuides="1">
      <p:cViewPr varScale="1">
        <p:scale>
          <a:sx n="66" d="100"/>
          <a:sy n="66" d="100"/>
        </p:scale>
        <p:origin x="-135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DF691-10A4-4F78-BDB0-CB072D016C09}" type="datetimeFigureOut">
              <a:rPr lang="zh-TW" altLang="en-US" smtClean="0"/>
              <a:pPr/>
              <a:t>2022/4/11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CEAFE-E50B-4C63-8C62-5C8121C382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1111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CEAFE-E50B-4C63-8C62-5C8121C3820A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70455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CEAFE-E50B-4C63-8C62-5C8121C3820A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11515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CEAFE-E50B-4C63-8C62-5C8121C3820A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27715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CEAFE-E50B-4C63-8C62-5C8121C3820A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109403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CEAFE-E50B-4C63-8C62-5C8121C3820A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09247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2022/4/11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2022/4/11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2022/4/11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2022/4/11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2022/4/11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2022/4/11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2022/4/11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2022/4/11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2022/4/11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2022/4/11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2022/4/11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ACB9EF-EA0A-453B-A50E-B337B61CEC40}" type="datetimeFigureOut">
              <a:rPr lang="zh-TW" altLang="en-US" smtClean="0"/>
              <a:pPr/>
              <a:t>2022/4/11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JWfGWQT2ff8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8TQaQcWi9-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ife.ddm.org.tw/wisdom2011/pdf/02/02-05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836712"/>
            <a:ext cx="6923266" cy="5749664"/>
          </a:xfrm>
          <a:prstGeom prst="rect">
            <a:avLst/>
          </a:prstGeom>
        </p:spPr>
      </p:pic>
      <p:grpSp>
        <p:nvGrpSpPr>
          <p:cNvPr id="2" name="群組 4"/>
          <p:cNvGrpSpPr/>
          <p:nvPr/>
        </p:nvGrpSpPr>
        <p:grpSpPr>
          <a:xfrm>
            <a:off x="6251340" y="379455"/>
            <a:ext cx="2489727" cy="2304257"/>
            <a:chOff x="428936" y="320332"/>
            <a:chExt cx="2271883" cy="2179690"/>
          </a:xfrm>
        </p:grpSpPr>
        <p:sp>
          <p:nvSpPr>
            <p:cNvPr id="6" name="橢圓 5"/>
            <p:cNvSpPr/>
            <p:nvPr/>
          </p:nvSpPr>
          <p:spPr>
            <a:xfrm>
              <a:off x="428936" y="320332"/>
              <a:ext cx="2271883" cy="217969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橢圓 4"/>
            <p:cNvSpPr/>
            <p:nvPr/>
          </p:nvSpPr>
          <p:spPr>
            <a:xfrm>
              <a:off x="428936" y="428936"/>
              <a:ext cx="2071086" cy="2071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2400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新細明體" panose="02020500000000000000" pitchFamily="18" charset="-120"/>
                  <a:cs typeface="+mn-cs"/>
                </a:rPr>
                <a:t>閉上眼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/>
              </a:r>
              <a:b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</a:br>
              <a:r>
                <a:rPr kumimoji="0" lang="zh-TW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新細明體" panose="02020500000000000000" pitchFamily="18" charset="-120"/>
                  <a:cs typeface="+mn-cs"/>
                </a:rPr>
                <a:t>放輕鬆</a:t>
              </a:r>
              <a:endPara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114655" y="5733256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繪者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紫薇</a:t>
            </a:r>
          </a:p>
        </p:txBody>
      </p:sp>
    </p:spTree>
    <p:extLst>
      <p:ext uri="{BB962C8B-B14F-4D97-AF65-F5344CB8AC3E}">
        <p14:creationId xmlns:p14="http://schemas.microsoft.com/office/powerpoint/2010/main" xmlns="" val="1102492948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51193" y="908720"/>
            <a:ext cx="33771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認識保育動物</a:t>
            </a:r>
          </a:p>
        </p:txBody>
      </p:sp>
      <p:sp>
        <p:nvSpPr>
          <p:cNvPr id="6" name="矩形 5"/>
          <p:cNvSpPr/>
          <p:nvPr/>
        </p:nvSpPr>
        <p:spPr>
          <a:xfrm>
            <a:off x="1115616" y="1628800"/>
            <a:ext cx="662473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>
                <a:solidFill>
                  <a:srgbClr val="64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櫻花鉤吻鮭</a:t>
            </a:r>
            <a:endParaRPr lang="en-US" altLang="zh-TW" sz="2800" dirty="0" smtClean="0">
              <a:solidFill>
                <a:srgbClr val="64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於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一九一七年發現，又稱臺灣鱒，泰雅族稱「本邦」，為臺灣特有亞種淡水魚類。牠是冰河時期遺留下來的生物，也是臺灣唯一的寒帶魚類。目前只剩下七家灣溪流域（位於武陵農場內）上游五公里的區域內有櫻花鉤吻鮭活動。</a:t>
            </a:r>
          </a:p>
        </p:txBody>
      </p:sp>
      <p:sp>
        <p:nvSpPr>
          <p:cNvPr id="8" name="矩形 7"/>
          <p:cNvSpPr/>
          <p:nvPr/>
        </p:nvSpPr>
        <p:spPr>
          <a:xfrm>
            <a:off x="1115616" y="4221088"/>
            <a:ext cx="675453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黑面</a:t>
            </a:r>
            <a:r>
              <a:rPr lang="zh-TW" altLang="en-US" sz="2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琵鷺</a:t>
            </a:r>
            <a:endParaRPr lang="en-US" altLang="zh-TW" sz="28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在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臺灣出現的最早紀錄是一八六三年，為遷移性候鳥，目前全世界的黑面琵鷺約剩五百至六百隻，其中每年約有三百隻來到臺灣，並大多在臺南縣曾文溪口度冬，其度冬的數量為世界第一。</a:t>
            </a:r>
          </a:p>
        </p:txBody>
      </p:sp>
      <p:sp>
        <p:nvSpPr>
          <p:cNvPr id="9" name="AutoShape 14" descr="「櫻花鉤吻鮭」的圖片搜尋結果"/>
          <p:cNvSpPr>
            <a:spLocks noChangeAspect="1" noChangeArrowheads="1"/>
          </p:cNvSpPr>
          <p:nvPr/>
        </p:nvSpPr>
        <p:spPr bwMode="auto">
          <a:xfrm>
            <a:off x="3327950" y="348237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7950" y="1515025"/>
            <a:ext cx="1233267" cy="56003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060708" y="4133985"/>
            <a:ext cx="656056" cy="57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086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99592" y="620688"/>
            <a:ext cx="748883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黑長尾</a:t>
            </a: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雉</a:t>
            </a:r>
            <a:endParaRPr lang="en-US" altLang="zh-TW" sz="2800" dirty="0" smtClean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又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稱帝雉，是臺灣特有的長尾雉屬鳥類。分布於臺灣的中央山脈約海拔兩千公尺至三千二百公尺區域。同時牠也是所有臺灣特有種鳥類中體形最大、羽色最高貴的。其形象還被用在新臺幣一千元的背面。而過去因野外獵捕等原因，導致數量驟減，目前政府已將其列為保育類動物。</a:t>
            </a:r>
          </a:p>
        </p:txBody>
      </p:sp>
      <p:sp>
        <p:nvSpPr>
          <p:cNvPr id="3" name="矩形 2"/>
          <p:cNvSpPr/>
          <p:nvPr/>
        </p:nvSpPr>
        <p:spPr>
          <a:xfrm>
            <a:off x="791580" y="3717032"/>
            <a:ext cx="770485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珠</a:t>
            </a:r>
            <a:r>
              <a:rPr lang="zh-TW" altLang="en-US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光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鳳蝶</a:t>
            </a:r>
            <a:endParaRPr lang="en-US" altLang="zh-TW" sz="28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又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名珠光黃裳鳳蝶或蘭嶼金鳳蝶，是臺灣最大型而美麗的蝶類。雄蝶雙翅金黃色的斑紋具合成色鱗片，在逆光下可轉換成藍、綠、紫的珍珠般光澤，是世界僅見的特例。主要分布於蘭嶼，一九七○年代以後，許多棲息地因林相改變等因素，加上大量採摘卵葉馬兜鈴與港口馬兜鈴做中藥，致幼蟲食草漸少，數量更稀少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8960" y="3573016"/>
            <a:ext cx="909301" cy="58544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28960" y="548680"/>
            <a:ext cx="1176337" cy="50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279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600" y="1340768"/>
            <a:ext cx="7200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臺灣</a:t>
            </a:r>
            <a:r>
              <a:rPr lang="zh-TW" altLang="en-US" sz="2400" b="1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黑熊</a:t>
            </a:r>
            <a:endParaRPr lang="en-US" altLang="zh-TW" sz="2400" b="1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這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是臺灣所產最大型的陸生動物，主要棲息地以海拔一千至三千五百公尺的森林地帶為主。除了交配期或撫育小熊期間外，通常獨居。牠的活動範圍大，善爬樹，孔武有力，冬季時並不冬眠，但可能會移至較低海拔覓食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綠蠵龜</a:t>
            </a:r>
            <a:endParaRPr lang="en-US" altLang="zh-TW" sz="2400" b="1" dirty="0" smtClean="0">
              <a:solidFill>
                <a:schemeClr val="accent4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又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名綠海龜，因種數稀少，已被列為國家保育類動物，是海洋生態中的爬行類動物。廣泛分布在熱帶及亞熱帶海域中，只有每年的五月到十月產卵季時，才會返回陸地產卵。因此每年一到此季節，於澎湖萬安島便可看見牠們出沒的蹤跡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/>
          <a:srcRect l="29189" t="15587" r="9515" b="37651"/>
          <a:stretch/>
        </p:blipFill>
        <p:spPr>
          <a:xfrm>
            <a:off x="2483768" y="3789040"/>
            <a:ext cx="976017" cy="55772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836712"/>
            <a:ext cx="648350" cy="86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21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43608" y="1196752"/>
            <a:ext cx="698477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臺灣山椒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魚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又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名臺灣小鯢，因為身上有山椒的味道，所以被稱做山椒魚，體長約六至九公分，屬兩棲類生物。牠們原是寒帶的物種，約在十萬年前的冰河時期，移至臺灣生活，就是所謂的孑遺生物。現可在臺灣二千公尺以上的高山（例如：玉山）看到牠們的蹤跡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980728"/>
            <a:ext cx="1044116" cy="63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743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548680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教師結語</a:t>
            </a:r>
          </a:p>
        </p:txBody>
      </p:sp>
      <p:sp>
        <p:nvSpPr>
          <p:cNvPr id="3" name="矩形 2"/>
          <p:cNvSpPr/>
          <p:nvPr/>
        </p:nvSpPr>
        <p:spPr>
          <a:xfrm>
            <a:off x="755576" y="1772816"/>
            <a:ext cx="77048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放生」原是基於對生命的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尊重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希望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人能和自然和平共存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。保育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、復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育</a:t>
            </a:r>
            <a:endParaRPr lang="en-US" altLang="zh-TW" sz="32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瀕臨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絕種的動、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植物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廣義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的放生概念，也是積極「護生」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endParaRPr lang="en-US" altLang="zh-TW" sz="32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作法</a:t>
            </a:r>
            <a:r>
              <a:rPr lang="zh-TW" altLang="en-US" sz="3200" b="1" dirty="0" smtClean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200" b="1" dirty="0">
              <a:solidFill>
                <a:schemeClr val="accent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27584" y="4303455"/>
            <a:ext cx="77768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關心生態相關議題，珍惜自然環境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2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愛護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生活環境中的各種生命、各類資源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例如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不浪費水、電、美化環境、愛護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</a:t>
            </a:r>
            <a:endParaRPr lang="en-US" altLang="zh-TW" sz="32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動物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等，都是我們做得到的護生智慧</a:t>
            </a:r>
            <a:r>
              <a:rPr lang="zh-TW" altLang="en-US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b="1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45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781236" y="476672"/>
            <a:ext cx="4294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體驗</a:t>
            </a:r>
            <a:r>
              <a:rPr lang="zh-TW" altLang="en-US" sz="4400" b="1" dirty="0"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學習</a:t>
            </a:r>
            <a:endParaRPr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76056" y="762143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配合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課本</a:t>
            </a:r>
            <a:r>
              <a:rPr lang="en-US" altLang="zh-TW" sz="24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P22)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628800"/>
            <a:ext cx="4181932" cy="501317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5760" y="544522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大智慧過生活 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第二冊第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22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財團法人台北市中華佛教文化館</a:t>
            </a:r>
          </a:p>
        </p:txBody>
      </p:sp>
    </p:spTree>
    <p:extLst>
      <p:ext uri="{BB962C8B-B14F-4D97-AF65-F5344CB8AC3E}">
        <p14:creationId xmlns:p14="http://schemas.microsoft.com/office/powerpoint/2010/main" xmlns="" val="422391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755416" y="759376"/>
            <a:ext cx="4294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latin typeface="標楷體" pitchFamily="65" charset="-120"/>
                <a:ea typeface="標楷體" pitchFamily="65" charset="-120"/>
              </a:rPr>
              <a:t>完成體驗與</a:t>
            </a: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學習</a:t>
            </a:r>
            <a:endParaRPr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292080" y="1124597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配合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課本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P23)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676026"/>
            <a:ext cx="3240360" cy="519714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23528" y="551118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大智慧過生活 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第二冊第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23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財團法人台北市中華佛教文化館</a:t>
            </a:r>
          </a:p>
        </p:txBody>
      </p:sp>
    </p:spTree>
    <p:extLst>
      <p:ext uri="{BB962C8B-B14F-4D97-AF65-F5344CB8AC3E}">
        <p14:creationId xmlns:p14="http://schemas.microsoft.com/office/powerpoint/2010/main" xmlns="" val="57691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83568" y="792550"/>
            <a:ext cx="2357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總結</a:t>
            </a:r>
            <a:endParaRPr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9592" y="1988840"/>
            <a:ext cx="68280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人類知道不要做危害自己生存的事，但更進一步要做到尊重其他生物生存的權利。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4932040" y="4653136"/>
            <a:ext cx="3476068" cy="1772537"/>
            <a:chOff x="4932040" y="4653136"/>
            <a:chExt cx="3476068" cy="1772537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32040" y="4653136"/>
              <a:ext cx="3389506" cy="1772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文字方塊 3"/>
            <p:cNvSpPr txBox="1"/>
            <p:nvPr/>
          </p:nvSpPr>
          <p:spPr>
            <a:xfrm>
              <a:off x="6876920" y="4653136"/>
              <a:ext cx="1531188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zh-TW" altLang="en-US" sz="1500" b="1" dirty="0" smtClean="0">
                  <a:latin typeface="+mj-ea"/>
                  <a:ea typeface="+mj-ea"/>
                </a:rPr>
                <a:t>聖嚴法師</a:t>
              </a:r>
              <a:r>
                <a:rPr lang="en-US" altLang="zh-TW" sz="1500" b="1" dirty="0" smtClean="0">
                  <a:latin typeface="+mj-ea"/>
                  <a:ea typeface="+mj-ea"/>
                </a:rPr>
                <a:t/>
              </a:r>
              <a:br>
                <a:rPr lang="en-US" altLang="zh-TW" sz="1500" b="1" dirty="0" smtClean="0">
                  <a:latin typeface="+mj-ea"/>
                  <a:ea typeface="+mj-ea"/>
                </a:rPr>
              </a:br>
              <a:r>
                <a:rPr lang="zh-TW" altLang="en-US" sz="1500" b="1" dirty="0" smtClean="0">
                  <a:latin typeface="+mj-ea"/>
                  <a:ea typeface="+mj-ea"/>
                </a:rPr>
                <a:t>      </a:t>
              </a:r>
              <a:r>
                <a:rPr lang="en-US" altLang="zh-TW" sz="1500" b="1" dirty="0" smtClean="0">
                  <a:latin typeface="+mj-ea"/>
                  <a:ea typeface="+mj-ea"/>
                </a:rPr>
                <a:t>&lt;</a:t>
              </a:r>
              <a:r>
                <a:rPr lang="zh-TW" altLang="en-US" sz="1500" b="1" dirty="0" smtClean="0">
                  <a:latin typeface="+mj-ea"/>
                  <a:ea typeface="+mj-ea"/>
                </a:rPr>
                <a:t>禪的世界</a:t>
              </a:r>
              <a:r>
                <a:rPr lang="en-US" altLang="zh-TW" sz="1500" b="1" dirty="0" smtClean="0">
                  <a:latin typeface="+mj-ea"/>
                  <a:ea typeface="+mj-ea"/>
                </a:rPr>
                <a:t>&gt;</a:t>
              </a:r>
              <a:endParaRPr lang="zh-TW" altLang="en-US" sz="1500" b="1" dirty="0"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882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1"/>
          <p:cNvSpPr>
            <a:spLocks noChangeArrowheads="1"/>
          </p:cNvSpPr>
          <p:nvPr/>
        </p:nvSpPr>
        <p:spPr bwMode="auto">
          <a:xfrm>
            <a:off x="1547664" y="5589240"/>
            <a:ext cx="67220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kumimoji="0" lang="en-US" altLang="zh-TW" sz="2400" dirty="0">
                <a:latin typeface="Corbel" pitchFamily="34" charset="0"/>
                <a:hlinkClick r:id="rId2"/>
              </a:rPr>
              <a:t>https://www.youtube.com/watch?v=JWfGWQT2ff8</a:t>
            </a:r>
            <a:endParaRPr kumimoji="0" lang="zh-TW" altLang="en-US" sz="2400" dirty="0">
              <a:latin typeface="Corbel" pitchFamily="34" charset="0"/>
            </a:endParaRPr>
          </a:p>
        </p:txBody>
      </p:sp>
      <p:pic>
        <p:nvPicPr>
          <p:cNvPr id="8195" name="圖片 2"/>
          <p:cNvPicPr>
            <a:picLocks noChangeAspect="1"/>
          </p:cNvPicPr>
          <p:nvPr/>
        </p:nvPicPr>
        <p:blipFill>
          <a:blip r:embed="rId3" cstate="print"/>
          <a:srcRect l="7771" t="20882" r="38063" b="26546"/>
          <a:stretch>
            <a:fillRect/>
          </a:stretch>
        </p:blipFill>
        <p:spPr bwMode="auto">
          <a:xfrm>
            <a:off x="2483768" y="2852936"/>
            <a:ext cx="3528392" cy="256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矩形 3"/>
          <p:cNvSpPr>
            <a:spLocks noChangeArrowheads="1"/>
          </p:cNvSpPr>
          <p:nvPr/>
        </p:nvSpPr>
        <p:spPr bwMode="auto">
          <a:xfrm>
            <a:off x="1979712" y="1196752"/>
            <a:ext cx="475252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kumimoji="0"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放生</a:t>
            </a:r>
            <a:r>
              <a:rPr kumimoji="0"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龜的三種後果 </a:t>
            </a:r>
            <a:endParaRPr kumimoji="0" lang="en-US" altLang="zh-TW" sz="3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/>
            <a:r>
              <a:rPr kumimoji="0" lang="en-US" altLang="zh-TW" sz="3600" dirty="0">
                <a:solidFill>
                  <a:srgbClr val="7030A0"/>
                </a:solidFill>
                <a:latin typeface="Corbel" pitchFamily="34" charset="0"/>
              </a:rPr>
              <a:t>Three results for released turtle</a:t>
            </a:r>
            <a:endParaRPr kumimoji="0" lang="zh-TW" altLang="en-US" sz="3600" dirty="0">
              <a:solidFill>
                <a:srgbClr val="7030A0"/>
              </a:solidFill>
              <a:latin typeface="Corbel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75656" y="476672"/>
            <a:ext cx="2736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補充資料</a:t>
            </a:r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87624" y="764704"/>
            <a:ext cx="6768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播放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心靈環保兒童生活教育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DVD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動畫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－「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魚兒魚兒水中游」影片</a:t>
            </a:r>
          </a:p>
        </p:txBody>
      </p:sp>
      <p:sp>
        <p:nvSpPr>
          <p:cNvPr id="4" name="矩形 3"/>
          <p:cNvSpPr/>
          <p:nvPr/>
        </p:nvSpPr>
        <p:spPr>
          <a:xfrm>
            <a:off x="1115616" y="5733256"/>
            <a:ext cx="7160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提問：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你養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過什麼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寵物？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如何照顧牠？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2204864"/>
            <a:ext cx="4695651" cy="258015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763688" y="5126727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4"/>
              </a:rPr>
              <a:t>https://www.youtube.com/watch?v=8TQaQcWi9-g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4084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043608" y="857410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zh-TW" altLang="en-US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單元  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護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生的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智慧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7155" y="1584315"/>
            <a:ext cx="5625342" cy="402510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896477" y="5240085"/>
            <a:ext cx="15826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繪者</a:t>
            </a:r>
            <a:r>
              <a:rPr lang="en-US" altLang="zh-TW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海豚男</a:t>
            </a:r>
          </a:p>
        </p:txBody>
      </p:sp>
      <p:sp>
        <p:nvSpPr>
          <p:cNvPr id="6" name="矩形 5"/>
          <p:cNvSpPr/>
          <p:nvPr/>
        </p:nvSpPr>
        <p:spPr>
          <a:xfrm>
            <a:off x="1691680" y="5877272"/>
            <a:ext cx="73083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出版單位</a:t>
            </a:r>
            <a:r>
              <a:rPr lang="en-US" altLang="zh-TW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財團法人法鼓山文教基金會、財團法人台北市中華佛教文化館</a:t>
            </a:r>
          </a:p>
          <a:p>
            <a:pPr lvl="0"/>
            <a:r>
              <a:rPr lang="zh-TW" altLang="zh-TW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《大智慧過生活》教材出處</a:t>
            </a:r>
            <a:r>
              <a:rPr lang="zh-TW" altLang="zh-TW" sz="1600" kern="100" dirty="0" smtClean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u="sng" kern="1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3"/>
              </a:rPr>
              <a:t> https://life.ddm.org.tw/wisdom2011/%5Cpdf%5C02%5C02-05.pdf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317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683568" y="836712"/>
            <a:ext cx="1657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提問</a:t>
            </a:r>
            <a:r>
              <a:rPr lang="en-US" altLang="zh-TW" sz="44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5576" y="1988840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放生的原意是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什麼？</a:t>
            </a:r>
            <a:endParaRPr lang="zh-TW" altLang="en-US" sz="32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23737" y="2780928"/>
            <a:ext cx="74811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放生</a:t>
            </a:r>
            <a:r>
              <a:rPr lang="zh-TW" altLang="en-US" sz="32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原本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32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意義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是指對</a:t>
            </a:r>
            <a:r>
              <a:rPr lang="zh-TW" altLang="en-US" sz="32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已被捕，或即將遭殺害的生物伸出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援手。</a:t>
            </a:r>
            <a:endParaRPr lang="zh-TW" altLang="en-US" sz="3200" b="1" dirty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05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11878" y="1124744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TW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2.</a:t>
            </a:r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目前習俗上的放生行為會對生態有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什麼</a:t>
            </a:r>
            <a:endParaRPr kumimoji="1" lang="en-US" altLang="zh-TW" sz="3200" b="1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影響呢？</a:t>
            </a:r>
            <a:r>
              <a:rPr kumimoji="1" lang="en-US" altLang="zh-TW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參考補充資料</a:t>
            </a:r>
            <a:r>
              <a:rPr kumimoji="1" lang="en-US" altLang="zh-TW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endParaRPr kumimoji="1" lang="zh-TW" altLang="en-US" sz="3200" b="1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71600" y="2132856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放生的動物可能遭</a:t>
            </a:r>
            <a:r>
              <a:rPr lang="zh-TW" altLang="en-US" sz="32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原棲地動物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攻擊，或</a:t>
            </a:r>
            <a:endParaRPr lang="en-US" altLang="zh-TW" sz="3200" b="1" dirty="0" smtClean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攻擊</a:t>
            </a:r>
            <a:r>
              <a:rPr lang="zh-TW" altLang="en-US" sz="32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原棲地動物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，或無法</a:t>
            </a:r>
            <a:r>
              <a:rPr lang="zh-TW" altLang="en-US" sz="32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適應而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死亡。</a:t>
            </a:r>
            <a:endParaRPr lang="en-US" altLang="zh-TW" sz="3200" b="1" dirty="0" smtClean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也可能讓</a:t>
            </a:r>
            <a:r>
              <a:rPr lang="zh-TW" altLang="en-US" sz="32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原來生態系的某些物種被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吃光。</a:t>
            </a:r>
            <a:endParaRPr lang="en-US" altLang="zh-TW" sz="3200" b="1" dirty="0" smtClean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亦可能因</a:t>
            </a:r>
            <a:r>
              <a:rPr lang="zh-TW" altLang="en-US" sz="32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動物的密度提高，導致各種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傳</a:t>
            </a:r>
            <a:endParaRPr lang="en-US" altLang="zh-TW" sz="3200" b="1" dirty="0" smtClean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染病的風險，導致</a:t>
            </a:r>
            <a:r>
              <a:rPr lang="zh-TW" altLang="en-US" sz="32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環境生態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失衡。</a:t>
            </a:r>
            <a:endParaRPr lang="en-US" altLang="zh-TW" sz="3200" b="1" dirty="0" smtClean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例如</a:t>
            </a:r>
            <a:r>
              <a:rPr lang="zh-TW" altLang="en-US" sz="32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有些人將淡水魚放生到海水中，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endParaRPr lang="en-US" altLang="zh-TW" sz="3200" b="1" dirty="0" smtClean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海水</a:t>
            </a:r>
            <a:r>
              <a:rPr lang="zh-TW" altLang="en-US" sz="32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魚放生到淡水中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，魚兒無法</a:t>
            </a:r>
            <a:r>
              <a:rPr lang="zh-TW" altLang="en-US" sz="32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適應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環</a:t>
            </a:r>
            <a:endParaRPr lang="en-US" altLang="zh-TW" sz="3200" b="1" dirty="0" smtClean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境</a:t>
            </a:r>
            <a:r>
              <a:rPr lang="zh-TW" altLang="en-US" sz="32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而死亡，引發局部水質的敗壞，對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河</a:t>
            </a:r>
            <a:endParaRPr lang="en-US" altLang="zh-TW" sz="3200" b="1" dirty="0" smtClean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川</a:t>
            </a:r>
            <a:r>
              <a:rPr lang="zh-TW" altLang="en-US" sz="32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生態造成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威脅</a:t>
            </a:r>
            <a:r>
              <a:rPr lang="zh-TW" altLang="en-US" sz="32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b="1" dirty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46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2848" y="832359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解決流浪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狗的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問題，較好的方式是</a:t>
            </a:r>
            <a:endParaRPr lang="en-US" altLang="zh-TW" sz="32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什麼</a:t>
            </a:r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en-US" altLang="zh-TW" sz="32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55576" y="1988840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en-US" sz="32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法律上訂定辦法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，規定養</a:t>
            </a:r>
            <a:r>
              <a:rPr lang="zh-TW" altLang="en-US" sz="32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狗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的人該如何。</a:t>
            </a:r>
            <a:endParaRPr lang="en-US" altLang="zh-TW" sz="3200" b="1" dirty="0" smtClean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buFont typeface="Wingdings" pitchFamily="2" charset="2"/>
              <a:buChar char="l"/>
            </a:pP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已</a:t>
            </a:r>
            <a:r>
              <a:rPr lang="zh-TW" altLang="en-US" sz="32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在街頭流浪的狗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，捕殺或不殺都不能解</a:t>
            </a:r>
            <a:endParaRPr lang="en-US" altLang="zh-TW" sz="3200" b="1" dirty="0" smtClean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en-US" altLang="zh-TW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決問題，可以</a:t>
            </a:r>
            <a:r>
              <a:rPr lang="zh-TW" altLang="en-US" sz="32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考慮實施結紮，使其不再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繁</a:t>
            </a:r>
            <a:endParaRPr lang="en-US" altLang="zh-TW" sz="3200" b="1" dirty="0" smtClean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en-US" altLang="zh-TW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殖。</a:t>
            </a:r>
            <a:endParaRPr lang="en-US" altLang="zh-TW" sz="3200" b="1" dirty="0" smtClean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buFont typeface="Wingdings" pitchFamily="2" charset="2"/>
              <a:buChar char="l"/>
            </a:pP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也</a:t>
            </a:r>
            <a:r>
              <a:rPr lang="zh-TW" altLang="en-US" sz="32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可以運用傳播媒體，加強呼籲養狗的人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200" b="1" dirty="0" smtClean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en-US" altLang="zh-TW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不要棄養，</a:t>
            </a:r>
            <a:r>
              <a:rPr lang="zh-TW" altLang="en-US" sz="32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若真有不得已的原因無法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繼續</a:t>
            </a:r>
            <a:endParaRPr lang="en-US" altLang="zh-TW" sz="3200" b="1" dirty="0" smtClean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en-US" altLang="zh-TW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飼養</a:t>
            </a:r>
            <a:r>
              <a:rPr lang="zh-TW" altLang="en-US" sz="32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，則應通知衛生環保單位或棄狗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收養</a:t>
            </a:r>
            <a:endParaRPr lang="en-US" altLang="zh-TW" sz="3200" b="1" dirty="0" smtClean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en-US" altLang="zh-TW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中心</a:t>
            </a:r>
            <a:r>
              <a:rPr lang="zh-TW" altLang="en-US" sz="32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，使有心人士能協助養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狗。</a:t>
            </a:r>
            <a:endParaRPr lang="en-US" altLang="zh-TW" sz="3200" b="1" dirty="0" smtClean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en-US" altLang="zh-TW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……</a:t>
            </a:r>
            <a:endParaRPr lang="zh-TW" altLang="en-US" sz="3200" b="1" dirty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232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24889" y="2348880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不要捕殺</a:t>
            </a:r>
            <a:r>
              <a:rPr lang="zh-TW" altLang="en-US" sz="32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稀有動物做藥材或雕刻品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200" b="1" dirty="0" smtClean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中藥</a:t>
            </a:r>
            <a:r>
              <a:rPr lang="zh-TW" altLang="en-US" sz="32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界也要有共識，不要犧牲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動物</a:t>
            </a:r>
            <a:endParaRPr lang="en-US" altLang="zh-TW" sz="3200" b="1" dirty="0" smtClean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</a:t>
            </a:r>
            <a:r>
              <a:rPr lang="zh-TW" altLang="en-US" sz="32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做為藥材，應該採用其他的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替代</a:t>
            </a:r>
            <a:endParaRPr lang="en-US" altLang="zh-TW" sz="3200" b="1" dirty="0" smtClean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品。</a:t>
            </a:r>
            <a:endParaRPr lang="en-US" altLang="zh-TW" sz="3200" b="1" dirty="0" smtClean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將購買繁殖</a:t>
            </a:r>
            <a:r>
              <a:rPr lang="zh-TW" altLang="en-US" sz="32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動物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放生的經費，轉為</a:t>
            </a:r>
            <a:endParaRPr lang="en-US" altLang="zh-TW" sz="3200" b="1" dirty="0" smtClean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對野生動物</a:t>
            </a:r>
            <a:r>
              <a:rPr lang="zh-TW" altLang="en-US" sz="32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救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傷、野放及</a:t>
            </a:r>
            <a:r>
              <a:rPr lang="zh-TW" altLang="en-US" sz="32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保育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工作</a:t>
            </a:r>
            <a:r>
              <a:rPr lang="zh-TW" altLang="en-US" sz="32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b="1" dirty="0" smtClean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96897" y="1104472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除了放生，還有哪些護生的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作法</a:t>
            </a:r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374266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115616" y="620688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你認識台灣的保育類動物嗎</a:t>
            </a:r>
            <a:r>
              <a:rPr lang="en-US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配合體驗</a:t>
            </a:r>
            <a:r>
              <a:rPr lang="zh-TW" altLang="en-US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與學習</a:t>
            </a:r>
            <a:r>
              <a:rPr lang="en-US" altLang="zh-TW" sz="2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PP.22-25</a:t>
            </a:r>
            <a:r>
              <a:rPr lang="en-US" altLang="zh-TW" sz="2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28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9592" y="1772816"/>
            <a:ext cx="6624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你知道嗎？保育動物及愛護大自然都是刻不容緩的事情，這是我們為所愛的土地盡一份責任與付出關懷的表現。現在，就讓我們來試試看自己的護生智慧有幾分吧！</a:t>
            </a:r>
          </a:p>
        </p:txBody>
      </p:sp>
      <p:sp>
        <p:nvSpPr>
          <p:cNvPr id="4" name="矩形 3"/>
          <p:cNvSpPr/>
          <p:nvPr/>
        </p:nvSpPr>
        <p:spPr>
          <a:xfrm>
            <a:off x="916538" y="2771056"/>
            <a:ext cx="1338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回到棲息地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804908"/>
            <a:ext cx="3841798" cy="35956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7504" y="5487484"/>
            <a:ext cx="32403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大智慧過生活 </a:t>
            </a:r>
            <a:endParaRPr lang="en-US" altLang="zh-TW" sz="16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第二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冊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22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16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台北市中華佛教文化館</a:t>
            </a:r>
          </a:p>
        </p:txBody>
      </p:sp>
    </p:spTree>
    <p:extLst>
      <p:ext uri="{BB962C8B-B14F-4D97-AF65-F5344CB8AC3E}">
        <p14:creationId xmlns:p14="http://schemas.microsoft.com/office/powerpoint/2010/main" xmlns="" val="404467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908720"/>
            <a:ext cx="3438525" cy="5514975"/>
          </a:xfrm>
          <a:prstGeom prst="rect">
            <a:avLst/>
          </a:prstGeom>
        </p:spPr>
      </p:pic>
      <p:sp>
        <p:nvSpPr>
          <p:cNvPr id="4" name="AutoShape 14" descr="「櫻花鉤吻鮭」的圖片搜尋結果"/>
          <p:cNvSpPr>
            <a:spLocks noChangeAspect="1" noChangeArrowheads="1"/>
          </p:cNvSpPr>
          <p:nvPr/>
        </p:nvSpPr>
        <p:spPr bwMode="auto">
          <a:xfrm>
            <a:off x="4644008" y="279573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2759" y="1734246"/>
            <a:ext cx="1233267" cy="560034"/>
          </a:xfrm>
          <a:prstGeom prst="rect">
            <a:avLst/>
          </a:prstGeom>
          <a:ln>
            <a:solidFill>
              <a:srgbClr val="AC2A8A"/>
            </a:solidFill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5351983"/>
            <a:ext cx="1021143" cy="65744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2338359" y="4725144"/>
            <a:ext cx="942811" cy="82055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255" y="2794856"/>
            <a:ext cx="1342561" cy="58159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6314" y="3843069"/>
            <a:ext cx="1258508" cy="76908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8" cstate="print"/>
          <a:srcRect l="29189" t="15587" r="9515" b="37651"/>
          <a:stretch/>
        </p:blipFill>
        <p:spPr>
          <a:xfrm>
            <a:off x="940011" y="3977032"/>
            <a:ext cx="1192041" cy="68116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45669" y="2019044"/>
            <a:ext cx="864096" cy="1153612"/>
          </a:xfrm>
          <a:prstGeom prst="rect">
            <a:avLst/>
          </a:prstGeom>
        </p:spPr>
      </p:pic>
      <p:cxnSp>
        <p:nvCxnSpPr>
          <p:cNvPr id="12" name="直線單箭頭接點 11"/>
          <p:cNvCxnSpPr/>
          <p:nvPr/>
        </p:nvCxnSpPr>
        <p:spPr>
          <a:xfrm flipH="1">
            <a:off x="5292080" y="2014263"/>
            <a:ext cx="1220679" cy="790225"/>
          </a:xfrm>
          <a:prstGeom prst="straightConnector1">
            <a:avLst/>
          </a:prstGeom>
          <a:ln w="28575">
            <a:solidFill>
              <a:srgbClr val="AC2A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>
            <a:stCxn id="7" idx="1"/>
          </p:cNvCxnSpPr>
          <p:nvPr/>
        </p:nvCxnSpPr>
        <p:spPr>
          <a:xfrm flipV="1">
            <a:off x="3281170" y="4706420"/>
            <a:ext cx="519394" cy="429000"/>
          </a:xfrm>
          <a:prstGeom prst="straightConnector1">
            <a:avLst/>
          </a:prstGeom>
          <a:ln w="19050">
            <a:solidFill>
              <a:srgbClr val="8F0B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H="1">
            <a:off x="5148064" y="3212976"/>
            <a:ext cx="1099319" cy="53048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V="1">
            <a:off x="2185679" y="3977032"/>
            <a:ext cx="676510" cy="34058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 flipH="1" flipV="1">
            <a:off x="4860032" y="4077072"/>
            <a:ext cx="864096" cy="72008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 flipV="1">
            <a:off x="2862189" y="2726145"/>
            <a:ext cx="2032992" cy="29604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117816" y="5539255"/>
            <a:ext cx="30401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大智慧過生活 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第二冊第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23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財團法人台北市中華佛教文化館</a:t>
            </a:r>
          </a:p>
        </p:txBody>
      </p:sp>
    </p:spTree>
    <p:extLst>
      <p:ext uri="{BB962C8B-B14F-4D97-AF65-F5344CB8AC3E}">
        <p14:creationId xmlns:p14="http://schemas.microsoft.com/office/powerpoint/2010/main" xmlns="" val="403876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10310</TotalTime>
  <Words>1304</Words>
  <Application>Microsoft Office PowerPoint</Application>
  <PresentationFormat>如螢幕大小 (4:3)</PresentationFormat>
  <Paragraphs>107</Paragraphs>
  <Slides>18</Slides>
  <Notes>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流線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減塑慢行</dc:title>
  <dc:creator>afang afang</dc:creator>
  <cp:lastModifiedBy>tcv01</cp:lastModifiedBy>
  <cp:revision>646</cp:revision>
  <dcterms:created xsi:type="dcterms:W3CDTF">2016-01-05T01:21:55Z</dcterms:created>
  <dcterms:modified xsi:type="dcterms:W3CDTF">2022-04-11T03:17:46Z</dcterms:modified>
</cp:coreProperties>
</file>