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90" r:id="rId3"/>
    <p:sldId id="279" r:id="rId4"/>
    <p:sldId id="259" r:id="rId5"/>
    <p:sldId id="256" r:id="rId6"/>
    <p:sldId id="257" r:id="rId7"/>
    <p:sldId id="258" r:id="rId8"/>
    <p:sldId id="270" r:id="rId9"/>
    <p:sldId id="280" r:id="rId10"/>
    <p:sldId id="291" r:id="rId11"/>
    <p:sldId id="286" r:id="rId12"/>
    <p:sldId id="287" r:id="rId13"/>
    <p:sldId id="285" r:id="rId14"/>
    <p:sldId id="288" r:id="rId15"/>
    <p:sldId id="277" r:id="rId16"/>
    <p:sldId id="282" r:id="rId17"/>
    <p:sldId id="28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41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62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8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68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62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3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4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13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9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59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805194-CFF8-4EFF-93BE-72A142129DBE}" type="datetimeFigureOut">
              <a:rPr lang="zh-TW" altLang="en-US" smtClean="0"/>
              <a:pPr/>
              <a:t>2021/11/29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CD61D1-351C-4265-8CB4-EA9C659477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78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Bq9s9PUGl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ife.ddm.org.tw/wisdom2011/pdf/03/03-17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2988509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270892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愛因斯坦曾說：「不要試圖去做一個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成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功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的人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，但要努力成為一個有價值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請問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「成功的人」和「有價值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人」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有何 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zh-TW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991" y="1268760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這篇文章令你印象最深刻的是什麼？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http://www.gusuedu.com/UploadFiles/2010-09/yxc/%E7%88%B1%E5%9B%A0%E6%96%AF%E5%9D%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771023"/>
            <a:ext cx="20631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27584" y="1340768"/>
            <a:ext cx="2880320" cy="43204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28662" y="1357298"/>
            <a:ext cx="266429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成功的人</a:t>
            </a:r>
            <a:endParaRPr lang="en-US" altLang="zh-TW" sz="4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000100" y="2214554"/>
            <a:ext cx="1224136" cy="88005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財富 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339752" y="2564904"/>
            <a:ext cx="1224136" cy="864096"/>
          </a:xfrm>
          <a:prstGeom prst="ellipse">
            <a:avLst/>
          </a:prstGeom>
          <a:solidFill>
            <a:srgbClr val="CCFFCC">
              <a:alpha val="59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名位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899592" y="3284984"/>
            <a:ext cx="1296144" cy="10818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權勢</a:t>
            </a:r>
            <a:endParaRPr lang="zh-TW" altLang="en-US" sz="3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267744" y="3861048"/>
            <a:ext cx="1296144" cy="8663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學歷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259632" y="4653136"/>
            <a:ext cx="1512168" cy="10103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聰明才智</a:t>
            </a:r>
          </a:p>
        </p:txBody>
      </p:sp>
      <p:sp>
        <p:nvSpPr>
          <p:cNvPr id="2" name="矩形 1"/>
          <p:cNvSpPr/>
          <p:nvPr/>
        </p:nvSpPr>
        <p:spPr>
          <a:xfrm>
            <a:off x="5214942" y="1357298"/>
            <a:ext cx="3500462" cy="4286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altLang="zh-TW" sz="3600" b="1" dirty="0" smtClean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5438756" y="2584703"/>
            <a:ext cx="2984183" cy="2805497"/>
          </a:xfrm>
          <a:prstGeom prst="ellipse">
            <a:avLst/>
          </a:prstGeom>
          <a:solidFill>
            <a:srgbClr val="98E4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奉獻服務</a:t>
            </a:r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chemeClr val="bg2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對人類社會有貢獻</a:t>
            </a:r>
            <a:endParaRPr lang="zh-TW" altLang="en-US" sz="3600" b="1" dirty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8756" y="1532642"/>
            <a:ext cx="3233593" cy="58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有價值的人</a:t>
            </a:r>
            <a:endParaRPr lang="en-US" altLang="zh-TW" sz="4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" grpId="0" animBg="1"/>
      <p:bldP spid="2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5286380" y="1357298"/>
            <a:ext cx="3214710" cy="4357718"/>
            <a:chOff x="4860032" y="1196752"/>
            <a:chExt cx="3096344" cy="4320480"/>
          </a:xfrm>
        </p:grpSpPr>
        <p:sp>
          <p:nvSpPr>
            <p:cNvPr id="2" name="矩形 1"/>
            <p:cNvSpPr/>
            <p:nvPr/>
          </p:nvSpPr>
          <p:spPr>
            <a:xfrm>
              <a:off x="4932040" y="1196752"/>
              <a:ext cx="2880320" cy="432048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altLang="zh-TW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60032" y="1412776"/>
              <a:ext cx="30963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TW" altLang="en-US" sz="40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有價值的人</a:t>
              </a:r>
              <a:endPara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286380" y="4071942"/>
            <a:ext cx="3174052" cy="122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使得</a:t>
            </a:r>
            <a:endParaRPr lang="en-US" altLang="zh-TW" sz="3600" b="1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世界更美好</a:t>
            </a:r>
            <a:endParaRPr lang="en-US" altLang="zh-TW" sz="3600" b="1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85786" y="1357298"/>
            <a:ext cx="2880320" cy="4320480"/>
            <a:chOff x="1403648" y="1268760"/>
            <a:chExt cx="2880320" cy="4320480"/>
          </a:xfrm>
          <a:solidFill>
            <a:schemeClr val="accent5">
              <a:lumMod val="50000"/>
            </a:schemeClr>
          </a:solidFill>
        </p:grpSpPr>
        <p:sp>
          <p:nvSpPr>
            <p:cNvPr id="12" name="矩形 11"/>
            <p:cNvSpPr/>
            <p:nvPr/>
          </p:nvSpPr>
          <p:spPr>
            <a:xfrm>
              <a:off x="1403648" y="1268760"/>
              <a:ext cx="2880320" cy="43204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75656" y="1484784"/>
              <a:ext cx="2664296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TW" altLang="en-US" sz="40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成功的人</a:t>
              </a:r>
              <a:endParaRPr lang="en-US" altLang="zh-TW" sz="4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00100" y="2571744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認識自我</a:t>
            </a:r>
            <a:endParaRPr lang="en-US" altLang="zh-TW" sz="3600" b="1" dirty="0" smtClean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發展自我</a:t>
            </a:r>
            <a:endParaRPr lang="en-US" altLang="zh-TW" sz="3600" b="1" dirty="0" smtClean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00100" y="4000504"/>
            <a:ext cx="2447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達到</a:t>
            </a:r>
            <a:endParaRPr lang="en-US" altLang="zh-TW" sz="3600" b="1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自我實現</a:t>
            </a:r>
            <a:endParaRPr lang="en-US" altLang="zh-TW" sz="3600" b="1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940152" y="2564904"/>
            <a:ext cx="228544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自我實現</a:t>
            </a:r>
            <a:endParaRPr lang="en-US" altLang="zh-TW" sz="3600" b="1" dirty="0" smtClean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奉獻人群</a:t>
            </a:r>
            <a:endParaRPr lang="zh-TW" altLang="en-US" sz="3600" b="1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向上箭號 19"/>
          <p:cNvSpPr/>
          <p:nvPr/>
        </p:nvSpPr>
        <p:spPr>
          <a:xfrm rot="5400000">
            <a:off x="4314832" y="2822072"/>
            <a:ext cx="484632" cy="978408"/>
          </a:xfrm>
          <a:prstGeom prst="up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5841" y="1064066"/>
            <a:ext cx="74295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想一想，在社會上有哪些人是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有價值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你如何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在生活中使自己成為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一個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有價值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的人？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  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549407" y="2896021"/>
            <a:ext cx="2200518" cy="2495837"/>
            <a:chOff x="549407" y="2896021"/>
            <a:chExt cx="2200518" cy="249583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07" y="2896021"/>
              <a:ext cx="2200518" cy="182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993268" y="4930193"/>
              <a:ext cx="1214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陳樹菊</a:t>
              </a:r>
              <a:endParaRPr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869074" y="3895454"/>
            <a:ext cx="1582793" cy="2443483"/>
            <a:chOff x="2869074" y="3895454"/>
            <a:chExt cx="1582793" cy="2443483"/>
          </a:xfrm>
        </p:grpSpPr>
        <p:pic>
          <p:nvPicPr>
            <p:cNvPr id="16" name="Picture 6" descr="http://img.epochtimes.com/i6/70624012401184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774" t="8315" r="34103" b="36891"/>
            <a:stretch>
              <a:fillRect/>
            </a:stretch>
          </p:blipFill>
          <p:spPr bwMode="auto">
            <a:xfrm>
              <a:off x="2869074" y="3895454"/>
              <a:ext cx="1582793" cy="180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3196123" y="5877272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杜威</a:t>
              </a:r>
              <a:endParaRPr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652748" y="3064614"/>
            <a:ext cx="1590579" cy="2533884"/>
            <a:chOff x="4652748" y="3064614"/>
            <a:chExt cx="1590579" cy="2533884"/>
          </a:xfrm>
        </p:grpSpPr>
        <p:sp>
          <p:nvSpPr>
            <p:cNvPr id="8" name="文字方塊 7"/>
            <p:cNvSpPr txBox="1"/>
            <p:nvPr/>
          </p:nvSpPr>
          <p:spPr>
            <a:xfrm>
              <a:off x="4743129" y="5136833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聖嚴師父</a:t>
              </a:r>
              <a:endParaRPr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748" y="3064614"/>
              <a:ext cx="147864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群組 14"/>
          <p:cNvGrpSpPr/>
          <p:nvPr/>
        </p:nvGrpSpPr>
        <p:grpSpPr>
          <a:xfrm>
            <a:off x="6444208" y="3774126"/>
            <a:ext cx="2065801" cy="2407047"/>
            <a:chOff x="6444208" y="3774126"/>
            <a:chExt cx="2065801" cy="2407047"/>
          </a:xfrm>
        </p:grpSpPr>
        <p:sp>
          <p:nvSpPr>
            <p:cNvPr id="7" name="文字方塊 6"/>
            <p:cNvSpPr txBox="1"/>
            <p:nvPr/>
          </p:nvSpPr>
          <p:spPr>
            <a:xfrm>
              <a:off x="6652621" y="5719508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單國璽主教</a:t>
              </a:r>
              <a:endParaRPr lang="zh-TW" altLang="en-US" sz="2400" b="1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3774126"/>
              <a:ext cx="2065801" cy="176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132856"/>
            <a:ext cx="6480720" cy="3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4938" algn="ctr"/>
              </a:tabLst>
            </a:pPr>
            <a:r>
              <a:rPr 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人生的價值必須建立在對人有益，而且對自己的成長也有幫助上，對自己的過去、現在、未來，都能做好本分中事，便是有價值的人生。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27584" y="764704"/>
            <a:ext cx="263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8596" y="71435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736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寫「小職務、大願景」第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題</a:t>
            </a:r>
            <a:r>
              <a:rPr kumimoji="1"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或「未來的我」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496" y="85723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配合課本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74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780" y="2291725"/>
            <a:ext cx="4429156" cy="298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7818" y="2214554"/>
            <a:ext cx="357305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4643438" y="378619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OR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818" y="535881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第三冊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2204864"/>
            <a:ext cx="6072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人生的價值在於奉獻，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在奉獻之中成長，廣結善緣。</a:t>
            </a: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98072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72008"/>
            <a:ext cx="34750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4414" y="5143512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>
                <a:hlinkClick r:id="rId2"/>
              </a:rPr>
              <a:t>https://www.youtube.com/watch?v=SBq9s9PUGl4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5653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4414" y="592933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看完影片後，令你最感動的是哪一部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分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?</a:t>
            </a:r>
            <a:endParaRPr kumimoji="1" lang="en-US" altLang="zh-TW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396738" y="836712"/>
            <a:ext cx="7286628" cy="605929"/>
          </a:xfrm>
          <a:noFill/>
          <a:ln cmpd="dbl">
            <a:noFill/>
          </a:ln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第十七單元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一個有價值的平民</a:t>
            </a:r>
          </a:p>
        </p:txBody>
      </p:sp>
      <p:sp>
        <p:nvSpPr>
          <p:cNvPr id="3" name="矩形 2"/>
          <p:cNvSpPr/>
          <p:nvPr/>
        </p:nvSpPr>
        <p:spPr>
          <a:xfrm>
            <a:off x="1619672" y="5661248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hlinkClick r:id="rId2"/>
              </a:rPr>
              <a:t>https://life.ddm.org.tw/wisdom2011/%5Cpdf%5C03%5C03-17.pdf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9532" y="1700808"/>
            <a:ext cx="5976664" cy="3795649"/>
            <a:chOff x="1799532" y="1700808"/>
            <a:chExt cx="5976664" cy="3795649"/>
          </a:xfrm>
        </p:grpSpPr>
        <p:pic>
          <p:nvPicPr>
            <p:cNvPr id="4" name="圖片 3" descr="C:\Users\LilyChen\Documents\Scan0001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27" t="17287" r="23305" b="52171"/>
            <a:stretch/>
          </p:blipFill>
          <p:spPr bwMode="auto">
            <a:xfrm>
              <a:off x="1799532" y="1700808"/>
              <a:ext cx="5976664" cy="379564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286108" y="5127125"/>
              <a:ext cx="1454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450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0981/nasa-shuttle_98160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2627784" y="1844824"/>
            <a:ext cx="1296144" cy="24482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033" name="Picture 9" descr="http://images.spaceref.com/news/2004/04pd2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456384" cy="22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2291790" cy="171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076056" y="2708920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美國太空總署</a:t>
            </a:r>
            <a:endParaRPr lang="en-US" altLang="zh-TW" sz="36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1196752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以下圖片取自</a:t>
            </a:r>
            <a:r>
              <a:rPr lang="en-US" altLang="zh-TW" sz="1200" dirty="0" smtClean="0"/>
              <a:t>https://www.google.com.tw/search?q=%E5%A4%AA%E7%A9%BA%E6%A2%AD%E7%88%86%E7%82%B8&amp;rlz=1C1NHXL_zh-TWTW706TW706&amp;espv=2&amp;source=lnms&amp;tbm=isch&amp;sa=X&amp;ved=0ahUKEwjv3q3bheTSAhVKJZQKHdE1CKQQ_AUICigD&amp;biw=1006&amp;bih=633</a:t>
            </a:r>
            <a:endParaRPr lang="zh-TW" altLang="en-US" sz="1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9592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太空梭</a:t>
            </a:r>
            <a:endParaRPr lang="zh-TW" altLang="en-US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space.com/images/i/000/008/865/i02/as15-88-11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54768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300192" y="571576"/>
            <a:ext cx="2448272" cy="4225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1971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    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阿波羅號</a:t>
            </a:r>
            <a:endParaRPr lang="en-US" altLang="zh-TW" sz="2400" b="1" u="sng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位踏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上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月球的太空人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阿姆斯壯</a:t>
            </a:r>
            <a:endParaRPr lang="zh-TW" altLang="en-US" sz="2400" b="1" u="sng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apple.nextmedia.com/images/e-paper/20140125/large/1390655202_1f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127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5445224"/>
            <a:ext cx="71287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國挑戰者號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位太空人</a:t>
            </a:r>
            <a:endParaRPr lang="zh-TW" altLang="en-US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084168" y="1340768"/>
            <a:ext cx="1728190" cy="153500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43636" y="71435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麥考利夫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83568" y="3501008"/>
            <a:ext cx="4104456" cy="3024336"/>
            <a:chOff x="6500826" y="928670"/>
            <a:chExt cx="2095500" cy="1571626"/>
          </a:xfrm>
        </p:grpSpPr>
        <p:pic>
          <p:nvPicPr>
            <p:cNvPr id="4101" name="Picture 5" descr="https://upload.wikimedia.org/wikipedia/commons/thumb/4/42/STS-51-L_grey_smoke_on_SRB.jpg/220px-STS-51-L_grey_smoke_on_SR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928670"/>
              <a:ext cx="209550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 4"/>
            <p:cNvSpPr/>
            <p:nvPr/>
          </p:nvSpPr>
          <p:spPr>
            <a:xfrm>
              <a:off x="7826550" y="1321577"/>
              <a:ext cx="753958" cy="11164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103" name="Picture 7" descr="https://upload.wikimedia.org/wikipedia/commons/thumb/9/9f/Challenger_explosion.jpg/1024px-Challenger_explo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80320" cy="23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2195736" y="908720"/>
            <a:ext cx="576064" cy="108012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2" y="1268760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太空梭</a:t>
            </a:r>
            <a:endParaRPr lang="en-US" altLang="zh-TW" sz="2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升空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8" y="285293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爆炸點</a:t>
            </a:r>
            <a:endParaRPr lang="zh-TW" altLang="en-US" sz="3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44208" y="62732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爆炸</a:t>
            </a:r>
            <a:endParaRPr lang="zh-TW" altLang="en-US" sz="32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139952" y="764704"/>
            <a:ext cx="3600400" cy="2664296"/>
            <a:chOff x="467544" y="3356992"/>
            <a:chExt cx="3783364" cy="3026691"/>
          </a:xfrm>
        </p:grpSpPr>
        <p:pic>
          <p:nvPicPr>
            <p:cNvPr id="4099" name="Picture 3" descr="C:\Users\LilyChen\Downloads\STS-51-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56992"/>
              <a:ext cx="3783364" cy="302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橢圓 10"/>
            <p:cNvSpPr/>
            <p:nvPr/>
          </p:nvSpPr>
          <p:spPr>
            <a:xfrm>
              <a:off x="2195736" y="3501008"/>
              <a:ext cx="504056" cy="100811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500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38459" y="787351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9" name="矩形 8"/>
          <p:cNvSpPr/>
          <p:nvPr/>
        </p:nvSpPr>
        <p:spPr>
          <a:xfrm>
            <a:off x="938459" y="170080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文章的重點在告訴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什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麼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11560" y="2708920"/>
            <a:ext cx="82199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）做個有價值的人，縱使只是一個平民。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）人生的價值必須建立在對人有益，而且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自己的成長也有幫助。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105273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太空人員的甄選中，為什麼最後雀屏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中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選的是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麥考利夫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﹖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主考官選中她的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理由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什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麼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88509" y="292494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麥考利夫愉悅的回答主考官：「因為我的工作會影響到人類的未來」。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56782" y="3991965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主考官認為麥考利夫不一樣，它對自己的工作懷有美好的願景，認為自己具有影響人類未來的使命。</a:t>
            </a:r>
          </a:p>
        </p:txBody>
      </p:sp>
    </p:spTree>
    <p:extLst>
      <p:ext uri="{BB962C8B-B14F-4D97-AF65-F5344CB8AC3E}">
        <p14:creationId xmlns:p14="http://schemas.microsoft.com/office/powerpoint/2010/main" xmlns="" val="41762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488</Words>
  <Application>Microsoft Office PowerPoint</Application>
  <PresentationFormat>如螢幕大小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流線</vt:lpstr>
      <vt:lpstr>1_流線</vt:lpstr>
      <vt:lpstr>投影片 1</vt:lpstr>
      <vt:lpstr>投影片 2</vt:lpstr>
      <vt:lpstr>第十七單元   做一個有價值的平民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LilyChen</dc:creator>
  <cp:lastModifiedBy>tcv01</cp:lastModifiedBy>
  <cp:revision>221</cp:revision>
  <dcterms:created xsi:type="dcterms:W3CDTF">2016-01-06T15:15:48Z</dcterms:created>
  <dcterms:modified xsi:type="dcterms:W3CDTF">2021-11-29T03:39:57Z</dcterms:modified>
</cp:coreProperties>
</file>