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3" r:id="rId2"/>
    <p:sldId id="301" r:id="rId3"/>
    <p:sldId id="302" r:id="rId4"/>
    <p:sldId id="291" r:id="rId5"/>
    <p:sldId id="292" r:id="rId6"/>
    <p:sldId id="293" r:id="rId7"/>
    <p:sldId id="290" r:id="rId8"/>
    <p:sldId id="304" r:id="rId9"/>
    <p:sldId id="310" r:id="rId10"/>
    <p:sldId id="299" r:id="rId11"/>
    <p:sldId id="300" r:id="rId12"/>
    <p:sldId id="321" r:id="rId13"/>
    <p:sldId id="289" r:id="rId14"/>
    <p:sldId id="284" r:id="rId15"/>
    <p:sldId id="297" r:id="rId16"/>
    <p:sldId id="314" r:id="rId17"/>
    <p:sldId id="316" r:id="rId18"/>
    <p:sldId id="317" r:id="rId19"/>
    <p:sldId id="319" r:id="rId20"/>
    <p:sldId id="318" r:id="rId21"/>
    <p:sldId id="320" r:id="rId2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003A1A"/>
    <a:srgbClr val="990000"/>
    <a:srgbClr val="0000FF"/>
    <a:srgbClr val="663300"/>
    <a:srgbClr val="0066FF"/>
    <a:srgbClr val="0099CC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72" d="100"/>
          <a:sy n="72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561923-6BE9-4D89-9FF1-28AA7EC92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8388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894C-9E99-4FC5-9416-1B27B64B9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00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893D-74C6-4F47-8FFA-4C4044AFC8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863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11188" y="620713"/>
            <a:ext cx="8064500" cy="49688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環保署/管考處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FE7C-B8E7-4050-9850-C6D39226D5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94A2-2949-4AC5-8608-85F672F1E6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370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CA1B2D-4070-4020-8B32-FD44FE65B0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5346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D6B0-6DDB-4396-BB8F-EE1317BC84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049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CFAC-8B17-4ED4-892E-855DCF499D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85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765A-C402-4677-8D0A-A32F9538C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9686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892B-745A-4F37-BF80-098EEBB5DF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913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8792-2DE9-47B5-909A-7165016EC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772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D6D5-FB3E-4F2D-84FF-B0805B705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641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0A1D569-2297-4ED4-9F09-55200C729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34" r:id="rId2"/>
    <p:sldLayoutId id="2147484243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4" r:id="rId9"/>
    <p:sldLayoutId id="2147484240" r:id="rId10"/>
    <p:sldLayoutId id="2147484241" r:id="rId11"/>
    <p:sldLayoutId id="21474842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fe.ddm.org.tw/wisdom2011/pdf/03/03-1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6018683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857250"/>
            <a:ext cx="44291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29063"/>
            <a:ext cx="46513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字方塊 3"/>
          <p:cNvSpPr txBox="1">
            <a:spLocks noChangeArrowheads="1"/>
          </p:cNvSpPr>
          <p:nvPr/>
        </p:nvSpPr>
        <p:spPr bwMode="auto">
          <a:xfrm>
            <a:off x="642938" y="10715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北投圖書館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58213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566633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77" t="10202"/>
          <a:stretch>
            <a:fillRect/>
          </a:stretch>
        </p:blipFill>
        <p:spPr bwMode="auto">
          <a:xfrm>
            <a:off x="395536" y="2276872"/>
            <a:ext cx="2325465" cy="3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文字方塊 5"/>
          <p:cNvSpPr txBox="1">
            <a:spLocks noChangeArrowheads="1"/>
          </p:cNvSpPr>
          <p:nvPr/>
        </p:nvSpPr>
        <p:spPr bwMode="auto">
          <a:xfrm>
            <a:off x="1619672" y="764704"/>
            <a:ext cx="5976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屏東縣國立屏北高中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字方塊 2"/>
          <p:cNvSpPr txBox="1">
            <a:spLocks noChangeArrowheads="1"/>
          </p:cNvSpPr>
          <p:nvPr/>
        </p:nvSpPr>
        <p:spPr bwMode="auto">
          <a:xfrm>
            <a:off x="1835150" y="620713"/>
            <a:ext cx="70580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宜蘭縣南屏國民小學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宜蘭厝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008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號黃瑞疆透天住宅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基隆海洋科技博物館養殖工作站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台北市立圖書館北投分館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台北市公務人力發展中心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台北市國防醫學院學生綜合活動中心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台中市仁美國小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台中市東勢區名流藝術世家重建社區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嘉義市二二八</a:t>
            </a:r>
            <a:r>
              <a:rPr lang="en-US" altLang="zh-TW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紀念館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台南市億載國小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高雄岡山綠環境館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屏東縣國立屏北高中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332656"/>
            <a:ext cx="1043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綠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建築範例</a:t>
            </a:r>
            <a:endParaRPr lang="en-US" altLang="zh-TW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20" name="圖片 1"/>
          <p:cNvPicPr>
            <a:picLocks noChangeAspect="1"/>
          </p:cNvPicPr>
          <p:nvPr/>
        </p:nvPicPr>
        <p:blipFill>
          <a:blip r:embed="rId2" cstate="print">
            <a:lum contrast="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680367" cy="20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484" t="-10956" r="-3532"/>
          <a:stretch>
            <a:fillRect/>
          </a:stretch>
        </p:blipFill>
        <p:spPr bwMode="auto">
          <a:xfrm>
            <a:off x="971600" y="1916832"/>
            <a:ext cx="6408712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1412776"/>
            <a:ext cx="867645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看完這篇文章後，你認識什麼叫綠色</a:t>
            </a:r>
            <a:r>
              <a:rPr lang="en-US" altLang="zh-TW" sz="3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EQ</a:t>
            </a:r>
            <a:r>
              <a:rPr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了嗎？</a:t>
            </a:r>
            <a:endParaRPr lang="en-US" altLang="zh-TW" sz="3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你認為的綠色</a:t>
            </a:r>
            <a:r>
              <a:rPr lang="en-US" altLang="zh-TW" sz="3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EQ</a:t>
            </a:r>
            <a:r>
              <a:rPr lang="zh-TW" altLang="en-US" sz="3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又是什麼呢？請試著把它寫下來：</a:t>
            </a:r>
            <a:endParaRPr lang="zh-TW" altLang="en-US" sz="3000" dirty="0"/>
          </a:p>
        </p:txBody>
      </p:sp>
      <p:sp>
        <p:nvSpPr>
          <p:cNvPr id="7" name="矩形 6"/>
          <p:cNvSpPr/>
          <p:nvPr/>
        </p:nvSpPr>
        <p:spPr>
          <a:xfrm>
            <a:off x="2339752" y="2636912"/>
            <a:ext cx="2808312" cy="3600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26688" y="539098"/>
            <a:ext cx="3715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0993" y="1772816"/>
            <a:ext cx="705695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  <a:defRPr/>
            </a:pPr>
            <a:r>
              <a:rPr lang="zh-TW" altLang="zh-TW" sz="4000" b="1" kern="100" dirty="0" smtClean="0">
                <a:solidFill>
                  <a:srgbClr val="0000FF"/>
                </a:solidFill>
                <a:ea typeface="標楷體" panose="03000509000000000000" pitchFamily="65" charset="-120"/>
                <a:cs typeface="MS Mincho" panose="02020609040205080304" pitchFamily="49" charset="-128"/>
              </a:rPr>
              <a:t>自然</a:t>
            </a:r>
            <a:r>
              <a:rPr lang="zh-TW" altLang="zh-TW" sz="4000" b="1" kern="100" dirty="0">
                <a:solidFill>
                  <a:srgbClr val="0000FF"/>
                </a:solidFill>
                <a:ea typeface="標楷體" panose="03000509000000000000" pitchFamily="65" charset="-120"/>
                <a:cs typeface="MS Mincho" panose="02020609040205080304" pitchFamily="49" charset="-128"/>
              </a:rPr>
              <a:t>就等於是人類共有的一個大身體，而人類居於此身之中，就</a:t>
            </a:r>
            <a:r>
              <a:rPr lang="zh-TW" altLang="zh-TW" sz="4800" b="1" kern="100" dirty="0">
                <a:solidFill>
                  <a:srgbClr val="FF0000"/>
                </a:solidFill>
                <a:ea typeface="標楷體" panose="03000509000000000000" pitchFamily="65" charset="-120"/>
                <a:cs typeface="MS Mincho" panose="02020609040205080304" pitchFamily="49" charset="-128"/>
              </a:rPr>
              <a:t>應該善盡保護之</a:t>
            </a:r>
            <a:r>
              <a:rPr lang="zh-TW" altLang="en-US" sz="4800" b="1" kern="100" dirty="0">
                <a:solidFill>
                  <a:srgbClr val="FF0000"/>
                </a:solidFill>
                <a:ea typeface="標楷體" panose="03000509000000000000" pitchFamily="65" charset="-120"/>
                <a:cs typeface="MS Mincho" panose="02020609040205080304" pitchFamily="49" charset="-128"/>
              </a:rPr>
              <a:t>責</a:t>
            </a:r>
            <a:r>
              <a:rPr lang="zh-TW" altLang="zh-TW" sz="4800" b="1" kern="100" dirty="0">
                <a:solidFill>
                  <a:srgbClr val="0000FF"/>
                </a:solidFill>
                <a:ea typeface="標楷體" panose="03000509000000000000" pitchFamily="65" charset="-120"/>
                <a:cs typeface="MS Mincho" panose="02020609040205080304" pitchFamily="49" charset="-128"/>
              </a:rPr>
              <a:t>。</a:t>
            </a:r>
            <a:endParaRPr lang="zh-TW" altLang="en-US" sz="4800" b="1" dirty="0">
              <a:solidFill>
                <a:srgbClr val="0000FF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213793"/>
            <a:ext cx="2423740" cy="128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90631" y="836712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03848" y="5949280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什麼叫「漂綠」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400600" cy="49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120650" y="1125538"/>
            <a:ext cx="8915400" cy="1130300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tIns="36000" bIns="36000"/>
          <a:lstStyle/>
          <a:p>
            <a:pPr marL="190500" indent="-190500" algn="just"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sz="2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漂綠行為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是指標榜環保卻不環保的虛假行銷手段，讓我們來看看有哪些常見的漂綠行為！</a:t>
            </a:r>
          </a:p>
        </p:txBody>
      </p:sp>
      <p:sp>
        <p:nvSpPr>
          <p:cNvPr id="1195012" name="Text Box 4"/>
          <p:cNvSpPr txBox="1">
            <a:spLocks noChangeArrowheads="1"/>
          </p:cNvSpPr>
          <p:nvPr/>
        </p:nvSpPr>
        <p:spPr bwMode="auto">
          <a:xfrm>
            <a:off x="251520" y="2492896"/>
            <a:ext cx="446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案例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zh-TW" altLang="en-US" sz="4000" b="1" dirty="0">
                <a:solidFill>
                  <a:srgbClr val="0033CC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號稱環保車製造商</a:t>
            </a:r>
          </a:p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CC0099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業者號稱所生產的車子都具有環保節能標章，但其實只有部分車款取得環保節能標章。</a:t>
            </a:r>
          </a:p>
        </p:txBody>
      </p:sp>
      <p:pic>
        <p:nvPicPr>
          <p:cNvPr id="119501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9468" y="3212976"/>
            <a:ext cx="4684531" cy="31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285750" y="571500"/>
            <a:ext cx="864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以下截自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行政院環保署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101.04-05 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「</a:t>
            </a:r>
            <a:r>
              <a:rPr lang="zh-TW" altLang="en-US" sz="2400" b="1">
                <a:solidFill>
                  <a:srgbClr val="FF0000"/>
                </a:solidFill>
                <a:ea typeface="標楷體" pitchFamily="65" charset="-120"/>
              </a:rPr>
              <a:t>綠色生活與綠色採購</a:t>
            </a:r>
            <a:r>
              <a:rPr lang="zh-TW" altLang="en-US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ppt)</a:t>
            </a:r>
            <a:endParaRPr lang="zh-TW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95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9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gray">
          <a:xfrm>
            <a:off x="251520" y="1196752"/>
            <a:ext cx="40481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 indent="-287338">
              <a:lnSpc>
                <a:spcPct val="130000"/>
              </a:lnSpc>
              <a:spcBef>
                <a:spcPct val="30000"/>
              </a:spcBef>
            </a:pPr>
            <a:endParaRPr lang="zh-TW" altLang="zh-TW" sz="2600" b="1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1960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060848"/>
            <a:ext cx="33845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6037" name="Text Box 5"/>
          <p:cNvSpPr txBox="1">
            <a:spLocks noChangeArrowheads="1"/>
          </p:cNvSpPr>
          <p:nvPr/>
        </p:nvSpPr>
        <p:spPr bwMode="auto">
          <a:xfrm>
            <a:off x="539552" y="1340768"/>
            <a:ext cx="4859337" cy="48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案例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2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4000" b="1" dirty="0">
                <a:solidFill>
                  <a:srgbClr val="0033CC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誤導標語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rgbClr val="CC0099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產品標示「對環境友善」、「綠色」、「對地球友善」等文字，卻沒有證據或第三公正單位證明，甚至可能含有害物質，影響健康及危害環境。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196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gray">
          <a:xfrm>
            <a:off x="377825" y="1243013"/>
            <a:ext cx="40481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 indent="-287338">
              <a:lnSpc>
                <a:spcPct val="130000"/>
              </a:lnSpc>
              <a:spcBef>
                <a:spcPct val="30000"/>
              </a:spcBef>
            </a:pPr>
            <a:endParaRPr lang="zh-TW" altLang="zh-TW" sz="2600" b="1">
              <a:solidFill>
                <a:srgbClr val="00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19603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717032"/>
            <a:ext cx="3779143" cy="26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6039" name="Text Box 7"/>
          <p:cNvSpPr txBox="1">
            <a:spLocks noChangeArrowheads="1"/>
          </p:cNvSpPr>
          <p:nvPr/>
        </p:nvSpPr>
        <p:spPr bwMode="auto">
          <a:xfrm>
            <a:off x="683568" y="836712"/>
            <a:ext cx="8136904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案例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3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zh-TW" altLang="en-US" sz="3200" b="1" dirty="0">
                <a:solidFill>
                  <a:srgbClr val="0033CC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號稱</a:t>
            </a:r>
            <a:r>
              <a:rPr lang="en-US" altLang="zh-TW" sz="3200" b="1" dirty="0">
                <a:solidFill>
                  <a:srgbClr val="0033CC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100%</a:t>
            </a:r>
            <a:r>
              <a:rPr lang="zh-TW" altLang="en-US" sz="3200" b="1" dirty="0">
                <a:solidFill>
                  <a:srgbClr val="0033CC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純天然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zh-TW" altLang="en-US" sz="3200" b="1" dirty="0">
                <a:solidFill>
                  <a:srgbClr val="CC0099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有些產品標示「</a:t>
            </a:r>
            <a:r>
              <a:rPr lang="en-US" altLang="zh-TW" sz="3200" b="1" dirty="0">
                <a:solidFill>
                  <a:srgbClr val="CC0099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100%</a:t>
            </a:r>
            <a:r>
              <a:rPr lang="zh-TW" altLang="en-US" sz="3200" b="1" dirty="0">
                <a:solidFill>
                  <a:srgbClr val="CC0099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純天然」，其實成分含有其他有害物質，使用後可能危害健康。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6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6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6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6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6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7145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19335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6228184" y="2636912"/>
            <a:ext cx="2677988" cy="14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節能標章</a:t>
            </a:r>
            <a:r>
              <a:rPr lang="zh-TW" alt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由電源、愛心雙手、生生不息的火苗所組成。具有節能標章代表產品的能源效率比國家認證標準高</a:t>
            </a:r>
            <a:r>
              <a:rPr lang="en-US" altLang="zh-TW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10-50%</a:t>
            </a:r>
            <a:r>
              <a:rPr lang="zh-TW" alt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，不但品質有保障，更省能省錢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1920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矩形 6"/>
          <p:cNvSpPr>
            <a:spLocks noChangeArrowheads="1"/>
          </p:cNvSpPr>
          <p:nvPr/>
        </p:nvSpPr>
        <p:spPr bwMode="auto">
          <a:xfrm>
            <a:off x="3203848" y="2852936"/>
            <a:ext cx="28083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綠建築標章</a:t>
            </a:r>
            <a:r>
              <a:rPr lang="zh-TW" alt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代表建築生命週期中</a:t>
            </a:r>
            <a:r>
              <a:rPr lang="en-US" altLang="zh-TW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由建材生產到規劃、設計、施工、使用、管理及拆除之過程</a:t>
            </a:r>
            <a:r>
              <a:rPr lang="en-US" altLang="zh-TW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r>
              <a:rPr lang="zh-TW" altLang="en-US" sz="1200" b="1" dirty="0">
                <a:solidFill>
                  <a:srgbClr val="0000FF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消耗最少地球資源，使用最少能源及製造最少廢棄物</a:t>
            </a:r>
            <a:endParaRPr lang="zh-TW" altLang="en-US" sz="12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7175" name="矩形 7"/>
          <p:cNvSpPr>
            <a:spLocks noChangeArrowheads="1"/>
          </p:cNvSpPr>
          <p:nvPr/>
        </p:nvSpPr>
        <p:spPr bwMode="auto">
          <a:xfrm>
            <a:off x="179512" y="5373216"/>
            <a:ext cx="295232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綠建材標章</a:t>
            </a:r>
            <a:r>
              <a:rPr lang="zh-TW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代表原料取得、製造、使用的過程中對環境負荷最小、對人類身體健康無害的材料。分別有生態綠建材、健康綠建材、高性能綠建材與再生綠建材</a:t>
            </a:r>
          </a:p>
        </p:txBody>
      </p:sp>
      <p:pic>
        <p:nvPicPr>
          <p:cNvPr id="19464" name="Picture 3" descr="logo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8573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矩形 9"/>
          <p:cNvSpPr>
            <a:spLocks noChangeArrowheads="1"/>
          </p:cNvSpPr>
          <p:nvPr/>
        </p:nvSpPr>
        <p:spPr bwMode="auto">
          <a:xfrm>
            <a:off x="3275856" y="5733256"/>
            <a:ext cx="2880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省水標章</a:t>
            </a:r>
            <a:r>
              <a:rPr lang="zh-TW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代表設備具有省水效能，以鼓勵民眾愛護水資源，共同推動節約用水</a:t>
            </a:r>
          </a:p>
        </p:txBody>
      </p:sp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12858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矩形 11"/>
          <p:cNvSpPr>
            <a:spLocks noChangeArrowheads="1"/>
          </p:cNvSpPr>
          <p:nvPr/>
        </p:nvSpPr>
        <p:spPr bwMode="auto">
          <a:xfrm>
            <a:off x="179512" y="2852936"/>
            <a:ext cx="2880320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環保標章</a:t>
            </a:r>
            <a:r>
              <a:rPr lang="zh-TW" altLang="en-US" sz="1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以「一片綠色樹葉包裹著純淨、不受污染的地球」，代表「可回收、低污染、省資源」環保理念</a:t>
            </a:r>
          </a:p>
        </p:txBody>
      </p:sp>
      <p:pic>
        <p:nvPicPr>
          <p:cNvPr id="19468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2858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矩形 13"/>
          <p:cNvSpPr>
            <a:spLocks noChangeArrowheads="1"/>
          </p:cNvSpPr>
          <p:nvPr/>
        </p:nvSpPr>
        <p:spPr bwMode="auto">
          <a:xfrm>
            <a:off x="6300192" y="5517232"/>
            <a:ext cx="2643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碳標籤</a:t>
            </a:r>
            <a:r>
              <a:rPr lang="zh-TW" altLang="en-US" sz="1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代表產品在原料取得、製造、配送、使用到廢棄回收等階段產生的溫室氣體量，換算為二氧化碳排放量的標示方式</a:t>
            </a:r>
          </a:p>
        </p:txBody>
      </p:sp>
      <p:sp>
        <p:nvSpPr>
          <p:cNvPr id="27" name="矩形 26"/>
          <p:cNvSpPr/>
          <p:nvPr/>
        </p:nvSpPr>
        <p:spPr>
          <a:xfrm>
            <a:off x="3071813" y="1714500"/>
            <a:ext cx="1785937" cy="35718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471" name="文字方塊 19"/>
          <p:cNvSpPr txBox="1">
            <a:spLocks noChangeArrowheads="1"/>
          </p:cNvSpPr>
          <p:nvPr/>
        </p:nvSpPr>
        <p:spPr bwMode="auto">
          <a:xfrm>
            <a:off x="461136" y="426668"/>
            <a:ext cx="842493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猜猜看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：以下那個標章分別代表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綠建材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綠建築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省水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節能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碳標籤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 （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行政院環保署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101.04-05</a:t>
            </a:r>
            <a:r>
              <a:rPr lang="zh-TW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何謂綠色生活及消費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PPT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19872" y="2492896"/>
            <a:ext cx="1928813" cy="1428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群組 24"/>
          <p:cNvGrpSpPr/>
          <p:nvPr/>
        </p:nvGrpSpPr>
        <p:grpSpPr>
          <a:xfrm>
            <a:off x="755576" y="4005064"/>
            <a:ext cx="857256" cy="928694"/>
            <a:chOff x="857224" y="4000504"/>
            <a:chExt cx="857256" cy="928694"/>
          </a:xfrm>
          <a:solidFill>
            <a:schemeClr val="accent3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857224" y="4714884"/>
              <a:ext cx="214314" cy="2143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00100" y="4214818"/>
              <a:ext cx="214314" cy="2143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500166" y="4000504"/>
              <a:ext cx="214314" cy="21431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3707904" y="5445224"/>
            <a:ext cx="1000125" cy="2857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5" grpId="0"/>
      <p:bldP spid="7177" grpId="0"/>
      <p:bldP spid="7179" grpId="0"/>
      <p:bldP spid="7181" grpId="0"/>
      <p:bldP spid="21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0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933056"/>
            <a:ext cx="1743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7060" name="Text Box 4"/>
          <p:cNvSpPr txBox="1">
            <a:spLocks noChangeArrowheads="1"/>
          </p:cNvSpPr>
          <p:nvPr/>
        </p:nvSpPr>
        <p:spPr bwMode="auto">
          <a:xfrm>
            <a:off x="1331640" y="1052736"/>
            <a:ext cx="6408712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案例</a:t>
            </a: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4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zh-TW" altLang="en-US" sz="3200" b="1" dirty="0">
                <a:solidFill>
                  <a:srgbClr val="0033CC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對人體有害卻標榜環保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</a:pPr>
            <a:r>
              <a:rPr lang="zh-TW" altLang="en-US" sz="3200" b="1" dirty="0" smtClean="0">
                <a:solidFill>
                  <a:srgbClr val="CC0099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例如：聲稱環保的殺蟲劑，卻明顯有害人體與環境。</a:t>
            </a:r>
            <a:endParaRPr lang="zh-TW" altLang="en-US" sz="3200" b="1" dirty="0">
              <a:solidFill>
                <a:srgbClr val="CC0099"/>
              </a:solidFill>
              <a:latin typeface="Tahoma" pitchFamily="34" charset="0"/>
              <a:ea typeface="標楷體" pitchFamily="65" charset="-12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97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97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97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1" name="AutoShape 5"/>
          <p:cNvSpPr>
            <a:spLocks noChangeArrowheads="1"/>
          </p:cNvSpPr>
          <p:nvPr/>
        </p:nvSpPr>
        <p:spPr bwMode="auto">
          <a:xfrm>
            <a:off x="1043608" y="260648"/>
            <a:ext cx="7344816" cy="3600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97062" name="Text Box 6"/>
          <p:cNvSpPr txBox="1">
            <a:spLocks noChangeArrowheads="1"/>
          </p:cNvSpPr>
          <p:nvPr/>
        </p:nvSpPr>
        <p:spPr bwMode="auto">
          <a:xfrm>
            <a:off x="1403648" y="764704"/>
            <a:ext cx="6840760" cy="234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zh-TW" altLang="en-US" sz="3600" b="1" dirty="0">
                <a:solidFill>
                  <a:srgbClr val="C00000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消費者選購環保標章產品  </a:t>
            </a:r>
            <a:endParaRPr lang="en-US" altLang="zh-TW" sz="3600" b="1" dirty="0" smtClean="0">
              <a:solidFill>
                <a:srgbClr val="C00000"/>
              </a:solidFill>
              <a:latin typeface="Tahoma" pitchFamily="34" charset="0"/>
              <a:ea typeface="標楷體" pitchFamily="65" charset="-120"/>
              <a:cs typeface="Tahoma" pitchFamily="34" charset="0"/>
            </a:endParaRPr>
          </a:p>
          <a:p>
            <a:pPr algn="just">
              <a:lnSpc>
                <a:spcPts val="2900"/>
              </a:lnSpc>
              <a:spcBef>
                <a:spcPct val="50000"/>
              </a:spcBef>
            </a:pPr>
            <a:r>
              <a:rPr lang="zh-TW" altLang="en-US" sz="3600" b="1" dirty="0" smtClean="0">
                <a:solidFill>
                  <a:srgbClr val="C00000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才</a:t>
            </a:r>
            <a:r>
              <a:rPr lang="zh-TW" altLang="en-US" sz="3600" b="1" dirty="0">
                <a:solidFill>
                  <a:srgbClr val="C00000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是真正環保不傷身</a:t>
            </a:r>
          </a:p>
          <a:p>
            <a:pPr algn="just">
              <a:spcBef>
                <a:spcPct val="50000"/>
              </a:spcBef>
            </a:pPr>
            <a:r>
              <a:rPr lang="zh-TW" altLang="en-US" sz="3200" b="1" dirty="0">
                <a:solidFill>
                  <a:srgbClr val="800080"/>
                </a:solidFill>
                <a:latin typeface="Tahoma" pitchFamily="34" charset="0"/>
                <a:ea typeface="標楷體" pitchFamily="65" charset="-120"/>
                <a:cs typeface="Tahoma" pitchFamily="34" charset="0"/>
              </a:rPr>
              <a:t>業者行銷上應該正確標示環保訴求，以提供民眾作為選購產品的參考。</a:t>
            </a:r>
          </a:p>
        </p:txBody>
      </p:sp>
      <p:pic>
        <p:nvPicPr>
          <p:cNvPr id="119706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244850"/>
            <a:ext cx="65532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7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7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7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7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7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7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7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7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7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7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97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9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1648379" y="836712"/>
            <a:ext cx="5904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1640" y="580526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16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大智慧過生活》教材出處</a:t>
            </a:r>
            <a:r>
              <a:rPr lang="zh-TW" altLang="zh-TW" sz="16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https://life.ddm.org.tw/wisdom2011/%5Cpdf%5C03%5C03-12.pdf</a:t>
            </a:r>
            <a:endParaRPr lang="zh-TW" altLang="zh-TW" sz="1800" dirty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08419" y="1921002"/>
            <a:ext cx="5457985" cy="3568013"/>
            <a:chOff x="2008419" y="1921002"/>
            <a:chExt cx="5457985" cy="3568013"/>
          </a:xfrm>
        </p:grpSpPr>
        <p:pic>
          <p:nvPicPr>
            <p:cNvPr id="2048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19" y="1921002"/>
              <a:ext cx="5184576" cy="351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012160" y="5150461"/>
              <a:ext cx="14542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"/>
          <p:cNvSpPr>
            <a:spLocks noChangeArrowheads="1"/>
          </p:cNvSpPr>
          <p:nvPr/>
        </p:nvSpPr>
        <p:spPr bwMode="auto">
          <a:xfrm>
            <a:off x="467544" y="1558925"/>
            <a:ext cx="8351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簡要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zh-TW" altLang="en-US" sz="3200" b="1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西藏西爾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村民的生活智慧。</a:t>
            </a:r>
          </a:p>
        </p:txBody>
      </p:sp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899592" y="2420888"/>
            <a:ext cx="799236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600"/>
              </a:lnSpc>
            </a:pPr>
            <a:r>
              <a:rPr lang="zh-TW" altLang="en-US" sz="3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就地取材，以維護環境資源生生不息。</a:t>
            </a:r>
            <a:endParaRPr lang="en-US" altLang="zh-TW" sz="32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＊建立良好灌溉系統收集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雨水。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＊編織羊毛衣與毛毯度過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寒冬。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＊砍下樹枝做屋頂後，便嫁接新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樹枝。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＊一棵柳樹死亡便種下另一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棵。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6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＊回收排泄物做為肥料，儲存根莖蔬菜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過冬。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620688"/>
            <a:ext cx="1657291" cy="771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solidFill>
                <a:schemeClr val="bg2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899821" y="1124744"/>
            <a:ext cx="7993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叫做「綠色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」？有何重要？ </a:t>
            </a:r>
          </a:p>
        </p:txBody>
      </p:sp>
      <p:sp>
        <p:nvSpPr>
          <p:cNvPr id="22531" name="矩形 6"/>
          <p:cNvSpPr>
            <a:spLocks noChangeArrowheads="1"/>
          </p:cNvSpPr>
          <p:nvPr/>
        </p:nvSpPr>
        <p:spPr bwMode="auto">
          <a:xfrm>
            <a:off x="899592" y="2420888"/>
            <a:ext cx="7488832" cy="126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EQ (Ecological Intelligence)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就是人類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適應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生態的能力。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6892" y="4005064"/>
            <a:ext cx="7560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ts val="48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有了綠色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，我們不僅能知道人類的活動如何侵害生態系統，更懂得活用綠色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的知識以減少危害，讓地球永續生活。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1331913" y="2060575"/>
            <a:ext cx="698450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傳統的綠色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，只在於適應生態棲地，與環境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和平共存。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48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社會的綠色</a:t>
            </a:r>
            <a:r>
              <a:rPr lang="en-US" altLang="zh-TW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超越了傳統的認知，更擴及化學、物理、生態等非自然界的系統，是一門探討自然界與非自然界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如何交互運作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的學問。</a:t>
            </a:r>
          </a:p>
        </p:txBody>
      </p:sp>
      <p:sp>
        <p:nvSpPr>
          <p:cNvPr id="3" name="矩形 2"/>
          <p:cNvSpPr/>
          <p:nvPr/>
        </p:nvSpPr>
        <p:spPr>
          <a:xfrm>
            <a:off x="1259632" y="983357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現代和傳統在綠色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的觀念上有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 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不同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646112" y="1052736"/>
            <a:ext cx="8497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培養綠色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的觀念，應建立什麼心態？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1187624" y="1772816"/>
            <a:ext cx="72728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當我們看到地球受到人類危害時，能以同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理心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，設身處地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關心地球與生物，進而擴及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所有的自然體系，改善地球受苦的現象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56294" y="4653136"/>
            <a:ext cx="7704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將綠色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的概念落實在生活上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Oval 4"/>
          <p:cNvSpPr>
            <a:spLocks noChangeArrowheads="1"/>
          </p:cNvSpPr>
          <p:nvPr/>
        </p:nvSpPr>
        <p:spPr bwMode="gray">
          <a:xfrm>
            <a:off x="3003550" y="4921250"/>
            <a:ext cx="3765550" cy="884238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7F9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CN" altLang="en-US" sz="1800">
              <a:latin typeface="Symbol" panose="05050102010706020507" pitchFamily="18" charset="2"/>
              <a:ea typeface="華康中圓體" pitchFamily="49" charset="-120"/>
            </a:endParaRPr>
          </a:p>
        </p:txBody>
      </p:sp>
      <p:sp>
        <p:nvSpPr>
          <p:cNvPr id="1147908" name="Oval 6"/>
          <p:cNvSpPr>
            <a:spLocks noChangeArrowheads="1"/>
          </p:cNvSpPr>
          <p:nvPr/>
        </p:nvSpPr>
        <p:spPr bwMode="gray">
          <a:xfrm rot="-998297">
            <a:off x="2551113" y="3405188"/>
            <a:ext cx="3765550" cy="1947862"/>
          </a:xfrm>
          <a:prstGeom prst="ellipse">
            <a:avLst/>
          </a:prstGeom>
          <a:gradFill rotWithShape="1">
            <a:gsLst>
              <a:gs pos="0">
                <a:srgbClr val="2791BB"/>
              </a:gs>
              <a:gs pos="100000">
                <a:srgbClr val="0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CN" altLang="en-US" sz="1800">
              <a:latin typeface="Symbol" panose="05050102010706020507" pitchFamily="18" charset="2"/>
              <a:ea typeface="華康中圓體" pitchFamily="49" charset="-120"/>
            </a:endParaRPr>
          </a:p>
        </p:txBody>
      </p:sp>
      <p:sp>
        <p:nvSpPr>
          <p:cNvPr id="1175564" name="Arc 12"/>
          <p:cNvSpPr>
            <a:spLocks/>
          </p:cNvSpPr>
          <p:nvPr/>
        </p:nvSpPr>
        <p:spPr bwMode="gray">
          <a:xfrm rot="-958206">
            <a:off x="4306888" y="4086225"/>
            <a:ext cx="1860550" cy="1062038"/>
          </a:xfrm>
          <a:custGeom>
            <a:avLst/>
            <a:gdLst>
              <a:gd name="T0" fmla="*/ 2147483646 w 18016"/>
              <a:gd name="T1" fmla="*/ 2147483646 h 21282"/>
              <a:gd name="T2" fmla="*/ 2147483646 w 18016"/>
              <a:gd name="T3" fmla="*/ 2147483646 h 21282"/>
              <a:gd name="T4" fmla="*/ 0 w 18016"/>
              <a:gd name="T5" fmla="*/ 0 h 21282"/>
              <a:gd name="T6" fmla="*/ 0 60000 65536"/>
              <a:gd name="T7" fmla="*/ 0 60000 65536"/>
              <a:gd name="T8" fmla="*/ 0 60000 65536"/>
              <a:gd name="T9" fmla="*/ 0 w 18016"/>
              <a:gd name="T10" fmla="*/ 0 h 21282"/>
              <a:gd name="T11" fmla="*/ 18016 w 18016"/>
              <a:gd name="T12" fmla="*/ 21282 h 21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16" h="21282" fill="none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</a:path>
              <a:path w="18016" h="21282" stroke="0" extrusionOk="0">
                <a:moveTo>
                  <a:pt x="18016" y="11915"/>
                </a:moveTo>
                <a:cubicBezTo>
                  <a:pt x="14735" y="16875"/>
                  <a:pt x="9554" y="20264"/>
                  <a:pt x="3694" y="21281"/>
                </a:cubicBezTo>
                <a:lnTo>
                  <a:pt x="0" y="0"/>
                </a:lnTo>
                <a:lnTo>
                  <a:pt x="18016" y="11915"/>
                </a:lnTo>
                <a:close/>
              </a:path>
            </a:pathLst>
          </a:custGeom>
          <a:gradFill rotWithShape="1">
            <a:gsLst>
              <a:gs pos="0">
                <a:srgbClr val="6C4800"/>
              </a:gs>
              <a:gs pos="100000">
                <a:srgbClr val="EA9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910" name="Rectangle 6"/>
          <p:cNvSpPr>
            <a:spLocks noChangeArrowheads="1"/>
          </p:cNvSpPr>
          <p:nvPr/>
        </p:nvSpPr>
        <p:spPr bwMode="auto">
          <a:xfrm>
            <a:off x="3059113" y="2422525"/>
            <a:ext cx="2584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隨身攜帶環保餐具</a:t>
            </a:r>
          </a:p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多</a:t>
            </a:r>
            <a:r>
              <a:rPr lang="zh-TW" altLang="en-US" sz="24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吃蔬食</a:t>
            </a:r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少吃肉</a:t>
            </a:r>
          </a:p>
        </p:txBody>
      </p:sp>
      <p:cxnSp>
        <p:nvCxnSpPr>
          <p:cNvPr id="1147911" name="AutoShape 7"/>
          <p:cNvCxnSpPr>
            <a:cxnSpLocks noChangeShapeType="1"/>
            <a:stCxn id="25631" idx="0"/>
            <a:endCxn id="1147910" idx="2"/>
          </p:cNvCxnSpPr>
          <p:nvPr/>
        </p:nvCxnSpPr>
        <p:spPr bwMode="auto">
          <a:xfrm flipH="1" flipV="1">
            <a:off x="4351338" y="3214688"/>
            <a:ext cx="55563" cy="230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47912" name="Rectangle 8"/>
          <p:cNvSpPr>
            <a:spLocks noChangeArrowheads="1"/>
          </p:cNvSpPr>
          <p:nvPr/>
        </p:nvSpPr>
        <p:spPr bwMode="auto">
          <a:xfrm>
            <a:off x="6572250" y="3000375"/>
            <a:ext cx="20177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自然曬乾衣物</a:t>
            </a:r>
          </a:p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隨身攜帶手帕</a:t>
            </a:r>
          </a:p>
        </p:txBody>
      </p:sp>
      <p:cxnSp>
        <p:nvCxnSpPr>
          <p:cNvPr id="1147913" name="AutoShape 9"/>
          <p:cNvCxnSpPr>
            <a:cxnSpLocks noChangeShapeType="1"/>
            <a:stCxn id="25632" idx="3"/>
            <a:endCxn id="1147912" idx="1"/>
          </p:cNvCxnSpPr>
          <p:nvPr/>
        </p:nvCxnSpPr>
        <p:spPr bwMode="auto">
          <a:xfrm flipV="1">
            <a:off x="5889785" y="3396457"/>
            <a:ext cx="682465" cy="6094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47914" name="Rectangle 10"/>
          <p:cNvSpPr>
            <a:spLocks noChangeArrowheads="1"/>
          </p:cNvSpPr>
          <p:nvPr/>
        </p:nvSpPr>
        <p:spPr bwMode="auto">
          <a:xfrm>
            <a:off x="6226618" y="4883149"/>
            <a:ext cx="23034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選購具環保、節能、</a:t>
            </a:r>
          </a:p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省水、綠建材標章等</a:t>
            </a:r>
          </a:p>
          <a:p>
            <a:r>
              <a:rPr lang="zh-TW" altLang="en-US" sz="24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有</a:t>
            </a:r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環境效益的產品</a:t>
            </a:r>
          </a:p>
        </p:txBody>
      </p:sp>
      <p:sp>
        <p:nvSpPr>
          <p:cNvPr id="1147915" name="Rectangle 11"/>
          <p:cNvSpPr>
            <a:spLocks noChangeArrowheads="1"/>
          </p:cNvSpPr>
          <p:nvPr/>
        </p:nvSpPr>
        <p:spPr bwMode="auto">
          <a:xfrm>
            <a:off x="2916238" y="5949950"/>
            <a:ext cx="1727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搭乘大眾運輸、</a:t>
            </a:r>
          </a:p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騎腳踏車</a:t>
            </a:r>
          </a:p>
        </p:txBody>
      </p:sp>
      <p:cxnSp>
        <p:nvCxnSpPr>
          <p:cNvPr id="1147916" name="AutoShape 12"/>
          <p:cNvCxnSpPr>
            <a:cxnSpLocks noChangeShapeType="1"/>
            <a:stCxn id="25634" idx="2"/>
            <a:endCxn id="1147915" idx="0"/>
          </p:cNvCxnSpPr>
          <p:nvPr/>
        </p:nvCxnSpPr>
        <p:spPr bwMode="auto">
          <a:xfrm flipH="1">
            <a:off x="3779838" y="5402833"/>
            <a:ext cx="174288" cy="547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47917" name="Rectangle 13"/>
          <p:cNvSpPr>
            <a:spLocks noChangeArrowheads="1"/>
          </p:cNvSpPr>
          <p:nvPr/>
        </p:nvSpPr>
        <p:spPr bwMode="auto">
          <a:xfrm>
            <a:off x="467544" y="4365104"/>
            <a:ext cx="1727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1" dirty="0">
                <a:solidFill>
                  <a:srgbClr val="0000FF"/>
                </a:solidFill>
                <a:ea typeface="標楷體" panose="03000509000000000000" pitchFamily="65" charset="-120"/>
              </a:rPr>
              <a:t>多到戶外遊玩</a:t>
            </a:r>
          </a:p>
        </p:txBody>
      </p:sp>
      <p:cxnSp>
        <p:nvCxnSpPr>
          <p:cNvPr id="1147918" name="AutoShape 14"/>
          <p:cNvCxnSpPr>
            <a:cxnSpLocks noChangeShapeType="1"/>
            <a:stCxn id="25633" idx="3"/>
            <a:endCxn id="1147914" idx="1"/>
          </p:cNvCxnSpPr>
          <p:nvPr/>
        </p:nvCxnSpPr>
        <p:spPr bwMode="auto">
          <a:xfrm>
            <a:off x="5683410" y="4818708"/>
            <a:ext cx="543208" cy="4605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7919" name="AutoShape 15"/>
          <p:cNvCxnSpPr>
            <a:cxnSpLocks noChangeShapeType="1"/>
            <a:stCxn id="25630" idx="1"/>
            <a:endCxn id="1147917" idx="3"/>
          </p:cNvCxnSpPr>
          <p:nvPr/>
        </p:nvCxnSpPr>
        <p:spPr bwMode="auto">
          <a:xfrm flipH="1">
            <a:off x="2194744" y="4613921"/>
            <a:ext cx="521410" cy="1472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70150" y="3330575"/>
            <a:ext cx="3973513" cy="2289175"/>
            <a:chOff x="1556" y="2098"/>
            <a:chExt cx="2503" cy="1442"/>
          </a:xfrm>
        </p:grpSpPr>
        <p:sp>
          <p:nvSpPr>
            <p:cNvPr id="25624" name="Oval 5"/>
            <p:cNvSpPr>
              <a:spLocks noChangeArrowheads="1"/>
            </p:cNvSpPr>
            <p:nvPr/>
          </p:nvSpPr>
          <p:spPr bwMode="gray">
            <a:xfrm rot="-998297">
              <a:off x="1581" y="2207"/>
              <a:ext cx="2478" cy="1333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endParaRPr lang="zh-CN" altLang="en-US" sz="1800">
                <a:latin typeface="Symbol" panose="05050102010706020507" pitchFamily="18" charset="2"/>
                <a:ea typeface="華康中圓體" pitchFamily="49" charset="-120"/>
              </a:endParaRPr>
            </a:p>
          </p:txBody>
        </p:sp>
        <p:sp>
          <p:nvSpPr>
            <p:cNvPr id="25625" name="Arc 7"/>
            <p:cNvSpPr>
              <a:spLocks/>
            </p:cNvSpPr>
            <p:nvPr/>
          </p:nvSpPr>
          <p:spPr bwMode="gray">
            <a:xfrm rot="-998297">
              <a:off x="2753" y="2098"/>
              <a:ext cx="1215" cy="826"/>
            </a:xfrm>
            <a:custGeom>
              <a:avLst/>
              <a:gdLst>
                <a:gd name="T0" fmla="*/ 0 w 21600"/>
                <a:gd name="T1" fmla="*/ 0 h 29046"/>
                <a:gd name="T2" fmla="*/ 0 w 21600"/>
                <a:gd name="T3" fmla="*/ 0 h 29046"/>
                <a:gd name="T4" fmla="*/ 0 w 21600"/>
                <a:gd name="T5" fmla="*/ 0 h 2904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046"/>
                <a:gd name="T11" fmla="*/ 21600 w 21600"/>
                <a:gd name="T12" fmla="*/ 29046 h 290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lnTo>
                    <a:pt x="13190" y="-1"/>
                  </a:lnTo>
                  <a:close/>
                </a:path>
              </a:pathLst>
            </a:custGeom>
            <a:gradFill rotWithShape="1">
              <a:gsLst>
                <a:gs pos="0">
                  <a:srgbClr val="3973B9"/>
                </a:gs>
                <a:gs pos="100000">
                  <a:srgbClr val="81A6D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6" name="Arc 8"/>
            <p:cNvSpPr>
              <a:spLocks/>
            </p:cNvSpPr>
            <p:nvPr/>
          </p:nvSpPr>
          <p:spPr bwMode="gray">
            <a:xfrm rot="20601703" flipH="1">
              <a:off x="1702" y="2886"/>
              <a:ext cx="1399" cy="620"/>
            </a:xfrm>
            <a:custGeom>
              <a:avLst/>
              <a:gdLst>
                <a:gd name="T0" fmla="*/ 0 w 25114"/>
                <a:gd name="T1" fmla="*/ 0 h 21600"/>
                <a:gd name="T2" fmla="*/ 0 w 25114"/>
                <a:gd name="T3" fmla="*/ 0 h 21600"/>
                <a:gd name="T4" fmla="*/ 0 w 25114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14"/>
                <a:gd name="T10" fmla="*/ 0 h 21600"/>
                <a:gd name="T11" fmla="*/ 25114 w 251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lnTo>
                    <a:pt x="25114" y="2497"/>
                  </a:lnTo>
                  <a:close/>
                </a:path>
              </a:pathLst>
            </a:custGeom>
            <a:gradFill rotWithShape="1">
              <a:gsLst>
                <a:gs pos="0">
                  <a:srgbClr val="697918"/>
                </a:gs>
                <a:gs pos="100000">
                  <a:srgbClr val="96AD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7" name="Arc 9"/>
            <p:cNvSpPr>
              <a:spLocks/>
            </p:cNvSpPr>
            <p:nvPr/>
          </p:nvSpPr>
          <p:spPr bwMode="gray">
            <a:xfrm rot="-998297">
              <a:off x="2132" y="2117"/>
              <a:ext cx="1377" cy="596"/>
            </a:xfrm>
            <a:custGeom>
              <a:avLst/>
              <a:gdLst>
                <a:gd name="T0" fmla="*/ 0 w 24549"/>
                <a:gd name="T1" fmla="*/ 0 h 21600"/>
                <a:gd name="T2" fmla="*/ 0 w 24549"/>
                <a:gd name="T3" fmla="*/ 0 h 21600"/>
                <a:gd name="T4" fmla="*/ 0 w 245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4549"/>
                <a:gd name="T10" fmla="*/ 0 h 21600"/>
                <a:gd name="T11" fmla="*/ 24549 w 245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lnTo>
                    <a:pt x="0" y="2373"/>
                  </a:lnTo>
                  <a:close/>
                </a:path>
              </a:pathLst>
            </a:custGeom>
            <a:gradFill rotWithShape="1">
              <a:gsLst>
                <a:gs pos="0">
                  <a:srgbClr val="B639B9"/>
                </a:gs>
                <a:gs pos="100000">
                  <a:srgbClr val="84298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8" name="Arc 10"/>
            <p:cNvSpPr>
              <a:spLocks/>
            </p:cNvSpPr>
            <p:nvPr/>
          </p:nvSpPr>
          <p:spPr bwMode="ltGray">
            <a:xfrm rot="20601703" flipH="1">
              <a:off x="1556" y="2367"/>
              <a:ext cx="1216" cy="868"/>
            </a:xfrm>
            <a:custGeom>
              <a:avLst/>
              <a:gdLst>
                <a:gd name="T0" fmla="*/ 0 w 21600"/>
                <a:gd name="T1" fmla="*/ 0 h 30468"/>
                <a:gd name="T2" fmla="*/ 0 w 21600"/>
                <a:gd name="T3" fmla="*/ 0 h 30468"/>
                <a:gd name="T4" fmla="*/ 0 w 21600"/>
                <a:gd name="T5" fmla="*/ 0 h 304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468"/>
                <a:gd name="T11" fmla="*/ 21600 w 21600"/>
                <a:gd name="T12" fmla="*/ 30468 h 30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lnTo>
                    <a:pt x="8291" y="0"/>
                  </a:lnTo>
                  <a:close/>
                </a:path>
              </a:pathLst>
            </a:custGeom>
            <a:gradFill rotWithShape="1">
              <a:gsLst>
                <a:gs pos="0">
                  <a:srgbClr val="3973B9"/>
                </a:gs>
                <a:gs pos="100000">
                  <a:srgbClr val="1A355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9" name="Oval 14"/>
            <p:cNvSpPr>
              <a:spLocks noChangeArrowheads="1"/>
            </p:cNvSpPr>
            <p:nvPr/>
          </p:nvSpPr>
          <p:spPr bwMode="gray">
            <a:xfrm rot="20601703">
              <a:off x="2211" y="2494"/>
              <a:ext cx="1149" cy="563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endParaRPr lang="zh-CN" altLang="en-US" sz="1800">
                <a:latin typeface="Symbol" panose="05050102010706020507" pitchFamily="18" charset="2"/>
                <a:ea typeface="華康中圓體" pitchFamily="49" charset="-120"/>
              </a:endParaRPr>
            </a:p>
          </p:txBody>
        </p:sp>
        <p:sp>
          <p:nvSpPr>
            <p:cNvPr id="25630" name="Text Box 15"/>
            <p:cNvSpPr txBox="1">
              <a:spLocks noChangeArrowheads="1"/>
            </p:cNvSpPr>
            <p:nvPr/>
          </p:nvSpPr>
          <p:spPr bwMode="gray">
            <a:xfrm>
              <a:off x="1711" y="2761"/>
              <a:ext cx="5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華康POP1體W5" pitchFamily="49" charset="-120"/>
                </a:rPr>
                <a:t>育樂</a:t>
              </a:r>
            </a:p>
          </p:txBody>
        </p:sp>
        <p:sp>
          <p:nvSpPr>
            <p:cNvPr id="25631" name="Text Box 16"/>
            <p:cNvSpPr txBox="1">
              <a:spLocks noChangeArrowheads="1"/>
            </p:cNvSpPr>
            <p:nvPr/>
          </p:nvSpPr>
          <p:spPr bwMode="gray">
            <a:xfrm>
              <a:off x="2621" y="217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華康POP1體W5" pitchFamily="49" charset="-120"/>
                </a:rPr>
                <a:t>食</a:t>
              </a:r>
            </a:p>
          </p:txBody>
        </p:sp>
        <p:sp>
          <p:nvSpPr>
            <p:cNvPr id="25632" name="Text Box 17"/>
            <p:cNvSpPr txBox="1">
              <a:spLocks noChangeArrowheads="1"/>
            </p:cNvSpPr>
            <p:nvPr/>
          </p:nvSpPr>
          <p:spPr bwMode="gray">
            <a:xfrm>
              <a:off x="3400" y="2378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華康POP1體W5" pitchFamily="49" charset="-120"/>
                </a:rPr>
                <a:t>衣</a:t>
              </a:r>
            </a:p>
          </p:txBody>
        </p:sp>
        <p:sp>
          <p:nvSpPr>
            <p:cNvPr id="25633" name="Text Box 18"/>
            <p:cNvSpPr txBox="1">
              <a:spLocks noChangeArrowheads="1"/>
            </p:cNvSpPr>
            <p:nvPr/>
          </p:nvSpPr>
          <p:spPr bwMode="gray">
            <a:xfrm>
              <a:off x="3270" y="2890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華康POP1體W5" pitchFamily="49" charset="-120"/>
                </a:rPr>
                <a:t>住</a:t>
              </a:r>
            </a:p>
          </p:txBody>
        </p:sp>
        <p:sp>
          <p:nvSpPr>
            <p:cNvPr id="25634" name="Text Box 19"/>
            <p:cNvSpPr txBox="1">
              <a:spLocks noChangeArrowheads="1"/>
            </p:cNvSpPr>
            <p:nvPr/>
          </p:nvSpPr>
          <p:spPr bwMode="gray">
            <a:xfrm>
              <a:off x="2336" y="3113"/>
              <a:ext cx="3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華康POP1體W5" pitchFamily="49" charset="-120"/>
                </a:rPr>
                <a:t>行</a:t>
              </a:r>
            </a:p>
          </p:txBody>
        </p:sp>
        <p:sp>
          <p:nvSpPr>
            <p:cNvPr id="25635" name="Oval 21"/>
            <p:cNvSpPr>
              <a:spLocks noChangeArrowheads="1"/>
            </p:cNvSpPr>
            <p:nvPr/>
          </p:nvSpPr>
          <p:spPr bwMode="gray">
            <a:xfrm rot="20601703">
              <a:off x="2220" y="2493"/>
              <a:ext cx="1138" cy="5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endParaRPr lang="zh-CN" altLang="en-US" sz="1800">
                <a:latin typeface="Symbol" panose="05050102010706020507" pitchFamily="18" charset="2"/>
                <a:ea typeface="華康中圓體" pitchFamily="49" charset="-120"/>
              </a:endParaRPr>
            </a:p>
          </p:txBody>
        </p:sp>
        <p:sp>
          <p:nvSpPr>
            <p:cNvPr id="25636" name="Text Box 29"/>
            <p:cNvSpPr txBox="1">
              <a:spLocks noChangeArrowheads="1"/>
            </p:cNvSpPr>
            <p:nvPr/>
          </p:nvSpPr>
          <p:spPr bwMode="auto">
            <a:xfrm>
              <a:off x="2381" y="2568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TW" altLang="en-US" sz="2000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綠色</a:t>
              </a:r>
              <a:r>
                <a:rPr lang="zh-TW" altLang="en-US" sz="2000" b="1" dirty="0" smtClean="0">
                  <a:solidFill>
                    <a:srgbClr val="0000FF"/>
                  </a:solidFill>
                  <a:ea typeface="標楷體" panose="03000509000000000000" pitchFamily="65" charset="-120"/>
                </a:rPr>
                <a:t>生活及</a:t>
              </a:r>
              <a:r>
                <a:rPr lang="zh-TW" altLang="en-US" sz="2000" b="1" dirty="0">
                  <a:solidFill>
                    <a:srgbClr val="0000FF"/>
                  </a:solidFill>
                  <a:ea typeface="標楷體" panose="03000509000000000000" pitchFamily="65" charset="-120"/>
                </a:rPr>
                <a:t>消費</a:t>
              </a:r>
            </a:p>
          </p:txBody>
        </p:sp>
      </p:grpSp>
      <p:sp>
        <p:nvSpPr>
          <p:cNvPr id="1147934" name="AutoShape 30"/>
          <p:cNvSpPr>
            <a:spLocks noChangeArrowheads="1"/>
          </p:cNvSpPr>
          <p:nvPr/>
        </p:nvSpPr>
        <p:spPr bwMode="auto">
          <a:xfrm>
            <a:off x="346075" y="850382"/>
            <a:ext cx="8534400" cy="1295400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F6BABA"/>
              </a:gs>
              <a:gs pos="100000">
                <a:srgbClr val="FFFFFF"/>
              </a:gs>
            </a:gsLst>
            <a:lin ang="5400000" scaled="1"/>
          </a:gra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tIns="180000"/>
          <a:lstStyle>
            <a:lvl1pPr marL="190500" indent="-1905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當省則省，當用則用」</a:t>
            </a:r>
            <a:r>
              <a:rPr lang="zh-TW" altLang="en-US" b="1" dirty="0">
                <a:solidFill>
                  <a:srgbClr val="0000FF"/>
                </a:solidFill>
                <a:ea typeface="標楷體" panose="03000509000000000000" pitchFamily="65" charset="-120"/>
              </a:rPr>
              <a:t>的生活態度，在日常生活中食、衣、住、行、育樂各方面都能落實</a:t>
            </a:r>
            <a:r>
              <a:rPr lang="zh-TW" altLang="en-US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環保。</a:t>
            </a:r>
            <a:endParaRPr lang="zh-TW" altLang="en-US" b="1" dirty="0">
              <a:solidFill>
                <a:srgbClr val="0000FF"/>
              </a:solidFill>
              <a:ea typeface="標楷體" panose="03000509000000000000" pitchFamily="65" charset="-120"/>
            </a:endParaRPr>
          </a:p>
        </p:txBody>
      </p:sp>
      <p:pic>
        <p:nvPicPr>
          <p:cNvPr id="1147935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44900"/>
            <a:ext cx="1800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936" name="Picture 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296" y="5805486"/>
            <a:ext cx="2180092" cy="10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937" name="Picture 3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225" y="5455589"/>
            <a:ext cx="15843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938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829" y="2643798"/>
            <a:ext cx="922396" cy="9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939" name="Picture 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692275" cy="1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940" name="Picture 3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81888"/>
            <a:ext cx="940978" cy="71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矩形 39"/>
          <p:cNvSpPr>
            <a:spLocks noChangeArrowheads="1"/>
          </p:cNvSpPr>
          <p:nvPr/>
        </p:nvSpPr>
        <p:spPr bwMode="auto">
          <a:xfrm>
            <a:off x="179388" y="238114"/>
            <a:ext cx="878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以下截自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行政院環保署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101.04-05 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</a:rPr>
              <a:t>何謂綠色生活及消費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r>
              <a:rPr lang="en-US" altLang="zh-TW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PPT</a:t>
            </a:r>
            <a:r>
              <a:rPr lang="en-US" altLang="zh-TW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9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4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14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4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14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4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47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4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47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47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4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4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47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4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47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4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7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4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14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14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14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4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14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7" grpId="0" animBg="1"/>
      <p:bldP spid="1147908" grpId="0" animBg="1"/>
      <p:bldP spid="1147908" grpId="1" animBg="1"/>
      <p:bldP spid="1175564" grpId="0" animBg="1"/>
      <p:bldP spid="1175564" grpId="1" animBg="1"/>
      <p:bldP spid="1147910" grpId="0"/>
      <p:bldP spid="1147912" grpId="0"/>
      <p:bldP spid="1147914" grpId="0"/>
      <p:bldP spid="1147915" grpId="0"/>
      <p:bldP spid="1147917" grpId="0"/>
      <p:bldP spid="11479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7"/>
          <p:cNvSpPr>
            <a:spLocks noChangeArrowheads="1"/>
          </p:cNvSpPr>
          <p:nvPr/>
        </p:nvSpPr>
        <p:spPr bwMode="auto">
          <a:xfrm>
            <a:off x="1043608" y="1844824"/>
            <a:ext cx="7056784" cy="34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6500"/>
              </a:lnSpc>
              <a:spcAft>
                <a:spcPts val="0"/>
              </a:spcAft>
            </a:pPr>
            <a:r>
              <a:rPr lang="zh-TW" altLang="en-US" sz="40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4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積極的環保觀念，就是重新思考自己的生活模式，降低能源的消耗及污染，讓地球也能跟我們同步呼吸。</a:t>
            </a:r>
            <a:endParaRPr lang="zh-TW" altLang="en-US" sz="44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764704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1048</Words>
  <Application>Microsoft Office PowerPoint</Application>
  <PresentationFormat>如螢幕大小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Company>Chou Ming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Lily Chen</dc:creator>
  <cp:lastModifiedBy>tcv01</cp:lastModifiedBy>
  <cp:revision>281</cp:revision>
  <dcterms:created xsi:type="dcterms:W3CDTF">2015-03-16T14:18:39Z</dcterms:created>
  <dcterms:modified xsi:type="dcterms:W3CDTF">2021-11-15T03:52:56Z</dcterms:modified>
</cp:coreProperties>
</file>