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53" r:id="rId2"/>
    <p:sldId id="341" r:id="rId3"/>
    <p:sldId id="355" r:id="rId4"/>
    <p:sldId id="344" r:id="rId5"/>
    <p:sldId id="346" r:id="rId6"/>
    <p:sldId id="347" r:id="rId7"/>
    <p:sldId id="350" r:id="rId8"/>
    <p:sldId id="354" r:id="rId9"/>
    <p:sldId id="339" r:id="rId10"/>
    <p:sldId id="351" r:id="rId1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1A"/>
    <a:srgbClr val="F5FFCD"/>
    <a:srgbClr val="D65200"/>
    <a:srgbClr val="FF0D0D"/>
    <a:srgbClr val="990000"/>
    <a:srgbClr val="0000FF"/>
    <a:srgbClr val="663300"/>
    <a:srgbClr val="0066FF"/>
    <a:srgbClr val="0099CC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>
      <p:cViewPr varScale="1">
        <p:scale>
          <a:sx n="72" d="100"/>
          <a:sy n="72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561923-6BE9-4D89-9FF1-28AA7EC92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8388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894C-9E99-4FC5-9416-1B27B64B9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900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893D-74C6-4F47-8FFA-4C4044AFC8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863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94A2-2949-4AC5-8608-85F672F1E6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370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7CA1B2D-4070-4020-8B32-FD44FE65B0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5346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D6B0-6DDB-4396-BB8F-EE1317BC84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0493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CFAC-8B17-4ED4-892E-855DCF499D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785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765A-C402-4677-8D0A-A32F9538C1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9686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892B-745A-4F37-BF80-098EEBB5DF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913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8792-2DE9-47B5-909A-7165016EC8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4772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4D6D5-FB3E-4F2D-84FF-B0805B7055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641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0A1D569-2297-4ED4-9F09-55200C729A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34" r:id="rId2"/>
    <p:sldLayoutId id="2147484243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4" r:id="rId9"/>
    <p:sldLayoutId id="2147484240" r:id="rId10"/>
    <p:sldLayoutId id="2147484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gb2mjtqdX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fe.ddm.org.tw/wisdom2011/pdf/03/03-08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JiwRjVrML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27747698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5786" y="928670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2143116"/>
            <a:ext cx="70009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行善沒有大小之分，只有抱著一個善念，心就是平安的。</a:t>
            </a:r>
            <a:endParaRPr kumimoji="1" lang="zh-TW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143380"/>
            <a:ext cx="3474822" cy="184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28794" y="948487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愛心無國界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03648" y="566124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提問：看完影片後，令你印象最深刻的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是哪一部分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49804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195736" y="5116391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hlinkClick r:id="rId3"/>
              </a:rPr>
              <a:t>https://youtu.be/Ggb2mjtqdXM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83671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ea typeface="標楷體" pitchFamily="65" charset="-120"/>
              </a:rPr>
              <a:t>第八單元   </a:t>
            </a:r>
            <a:r>
              <a:rPr lang="zh-TW" altLang="en-US" sz="3600" b="1" dirty="0" smtClean="0">
                <a:solidFill>
                  <a:srgbClr val="C00000"/>
                </a:solidFill>
                <a:ea typeface="標楷體" pitchFamily="65" charset="-120"/>
              </a:rPr>
              <a:t>在平凡中持續行善</a:t>
            </a:r>
            <a:r>
              <a:rPr lang="en-US" altLang="zh-TW" sz="3600" b="1" dirty="0" smtClean="0">
                <a:solidFill>
                  <a:srgbClr val="C00000"/>
                </a:solidFill>
                <a:ea typeface="標楷體" pitchFamily="65" charset="-120"/>
              </a:rPr>
              <a:t>---</a:t>
            </a:r>
            <a:r>
              <a:rPr lang="zh-TW" altLang="en-US" sz="3600" b="1" dirty="0" smtClean="0">
                <a:solidFill>
                  <a:srgbClr val="C00000"/>
                </a:solidFill>
                <a:ea typeface="標楷體" pitchFamily="65" charset="-120"/>
              </a:rPr>
              <a:t>陳樹菊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 </a:t>
            </a:r>
            <a:endParaRPr lang="zh-TW" altLang="en-US" sz="3600" b="1" dirty="0"/>
          </a:p>
        </p:txBody>
      </p:sp>
      <p:pic>
        <p:nvPicPr>
          <p:cNvPr id="4" name="Picture 5" descr="4b9629059e939"/>
          <p:cNvPicPr>
            <a:picLocks noChangeAspect="1" noChangeArrowheads="1"/>
          </p:cNvPicPr>
          <p:nvPr/>
        </p:nvPicPr>
        <p:blipFill>
          <a:blip r:embed="rId2" cstate="print"/>
          <a:srcRect l="14363" r="14680"/>
          <a:stretch>
            <a:fillRect/>
          </a:stretch>
        </p:blipFill>
        <p:spPr>
          <a:xfrm>
            <a:off x="5940152" y="2708920"/>
            <a:ext cx="2531391" cy="2346623"/>
          </a:xfrm>
          <a:prstGeom prst="rect">
            <a:avLst/>
          </a:prstGeom>
          <a:noFill/>
        </p:spPr>
      </p:pic>
      <p:grpSp>
        <p:nvGrpSpPr>
          <p:cNvPr id="6" name="群組 5"/>
          <p:cNvGrpSpPr/>
          <p:nvPr/>
        </p:nvGrpSpPr>
        <p:grpSpPr>
          <a:xfrm>
            <a:off x="899592" y="1556792"/>
            <a:ext cx="4720252" cy="3764698"/>
            <a:chOff x="1000100" y="1955852"/>
            <a:chExt cx="4720252" cy="376469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100" y="1955852"/>
              <a:ext cx="4456943" cy="3679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矩形 4"/>
            <p:cNvSpPr/>
            <p:nvPr/>
          </p:nvSpPr>
          <p:spPr>
            <a:xfrm>
              <a:off x="4266108" y="5351218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kumimoji="0" lang="en-US" altLang="zh-TW" sz="1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kumimoji="0" lang="zh-TW" altLang="en-US" sz="1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475656" y="558924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kumimoji="0" lang="zh-TW" altLang="zh-TW" sz="1600" kern="100" dirty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大智慧過生活》教材出處</a:t>
            </a:r>
            <a:r>
              <a:rPr kumimoji="0" lang="zh-TW" altLang="zh-TW" sz="1600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1600" kern="100" dirty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https://life.ddm.org.tw/wisdom2011/%5Cpdf%5C03%5C03-08.pdf</a:t>
            </a:r>
            <a:endParaRPr kumimoji="0" lang="zh-TW" altLang="en-US" sz="1600" dirty="0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700808"/>
            <a:ext cx="814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、陳樹菊如何行善？她未來的目標是什麼？</a:t>
            </a:r>
            <a:endParaRPr lang="zh-TW" altLang="en-US" sz="3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11560" y="764704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3A1A"/>
                </a:solidFill>
                <a:latin typeface="標楷體" pitchFamily="65" charset="-120"/>
                <a:ea typeface="標楷體" pitchFamily="65" charset="-120"/>
              </a:rPr>
              <a:t>提問</a:t>
            </a:r>
            <a:endParaRPr lang="zh-TW" altLang="en-US" sz="4400" b="1" dirty="0">
              <a:solidFill>
                <a:srgbClr val="003A1A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2564904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）她曾捐超過千萬元給幫助過她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的學校蓋圖書館，及兒童之家。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）兩年內預存一千萬元，設立慈善基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金會，改善窮人的生活。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4725144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、陳樹菊對金錢的價值觀為何？</a:t>
            </a:r>
            <a:endParaRPr lang="zh-TW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1331640" y="5445224"/>
            <a:ext cx="6960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陳樹菊認為「錢，要留給需要的人才有用。」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1000108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、陳樹菊的幸福感來自哪裡？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357290" y="1571612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賣菜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不是為了自己，而是為了需要她捐助的人們。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3143248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、在日常生活中你曾接受過別人幫助或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幫助過別人嗎？當時的感受如何？</a:t>
            </a:r>
            <a:endParaRPr lang="zh-TW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1000100" y="471488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、從這篇文章中，你學到了甚麼？</a:t>
            </a:r>
            <a:endParaRPr lang="zh-TW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1259632" y="5445224"/>
            <a:ext cx="788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觀賞「善的循環」影片</a:t>
            </a:r>
            <a:r>
              <a:rPr lang="en-US" altLang="zh-TW" sz="2400" dirty="0" err="1" smtClean="0">
                <a:hlinkClick r:id="rId2"/>
              </a:rPr>
              <a:t>https://www.youtube.com/watch?v=NJiwRjVrML8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/>
          <p:cNvGrpSpPr/>
          <p:nvPr/>
        </p:nvGrpSpPr>
        <p:grpSpPr>
          <a:xfrm>
            <a:off x="1428728" y="428604"/>
            <a:ext cx="6143668" cy="6000792"/>
            <a:chOff x="1428728" y="428604"/>
            <a:chExt cx="6143668" cy="6000792"/>
          </a:xfrm>
        </p:grpSpPr>
        <p:sp>
          <p:nvSpPr>
            <p:cNvPr id="11" name="橢圓 10"/>
            <p:cNvSpPr/>
            <p:nvPr/>
          </p:nvSpPr>
          <p:spPr>
            <a:xfrm rot="16200000">
              <a:off x="5036347" y="3178967"/>
              <a:ext cx="1071570" cy="4286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4071934" y="4214818"/>
              <a:ext cx="1000132" cy="4286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 rot="16200000">
              <a:off x="2893207" y="3178967"/>
              <a:ext cx="1071570" cy="4286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向上箭號 5"/>
            <p:cNvSpPr/>
            <p:nvPr/>
          </p:nvSpPr>
          <p:spPr>
            <a:xfrm>
              <a:off x="4286248" y="2571744"/>
              <a:ext cx="428628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4357686" y="3929066"/>
              <a:ext cx="428628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向右箭號 7"/>
            <p:cNvSpPr/>
            <p:nvPr/>
          </p:nvSpPr>
          <p:spPr>
            <a:xfrm>
              <a:off x="5072066" y="3143248"/>
              <a:ext cx="285752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向左箭號 8"/>
            <p:cNvSpPr/>
            <p:nvPr/>
          </p:nvSpPr>
          <p:spPr>
            <a:xfrm>
              <a:off x="3643306" y="3143248"/>
              <a:ext cx="357190" cy="42862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心形 13"/>
            <p:cNvSpPr/>
            <p:nvPr/>
          </p:nvSpPr>
          <p:spPr>
            <a:xfrm>
              <a:off x="3357554" y="428604"/>
              <a:ext cx="2143140" cy="1785950"/>
            </a:xfrm>
            <a:prstGeom prst="hear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6" descr="http://img.epochtimes.com/i6/706240124011841.jpg"/>
            <p:cNvPicPr>
              <a:picLocks noChangeAspect="1" noChangeArrowheads="1"/>
            </p:cNvPicPr>
            <p:nvPr/>
          </p:nvPicPr>
          <p:blipFill>
            <a:blip r:embed="rId2" cstate="print"/>
            <a:srcRect l="33774" t="8315" r="34103" b="36891"/>
            <a:stretch>
              <a:fillRect/>
            </a:stretch>
          </p:blipFill>
          <p:spPr bwMode="auto">
            <a:xfrm>
              <a:off x="4000496" y="928670"/>
              <a:ext cx="889841" cy="101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心形 18"/>
            <p:cNvSpPr/>
            <p:nvPr/>
          </p:nvSpPr>
          <p:spPr>
            <a:xfrm rot="5400000">
              <a:off x="5607851" y="2393149"/>
              <a:ext cx="2143140" cy="1785950"/>
            </a:xfrm>
            <a:prstGeom prst="hear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flipV="1">
              <a:off x="3500430" y="4643446"/>
              <a:ext cx="2143140" cy="1785950"/>
            </a:xfrm>
            <a:prstGeom prst="hear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16200000">
              <a:off x="1250133" y="2464587"/>
              <a:ext cx="2143140" cy="1785950"/>
            </a:xfrm>
            <a:prstGeom prst="hear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 rot="16200000">
              <a:off x="4854364" y="3247722"/>
              <a:ext cx="1292662" cy="2857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林苑琳</a:t>
              </a:r>
              <a:endPara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143240" y="2786058"/>
              <a:ext cx="214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趙文正</a:t>
              </a:r>
              <a:endPara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000496" y="4143380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田麗娟</a:t>
              </a:r>
              <a:endParaRPr lang="zh-TW" altLang="en-US" sz="2400" b="1" dirty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27" name="Picture 9" descr="d1a54c438295fd65fa4a5a8f762d53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000760" y="2928934"/>
              <a:ext cx="1143008" cy="761137"/>
            </a:xfrm>
            <a:prstGeom prst="rect">
              <a:avLst/>
            </a:prstGeom>
            <a:noFill/>
          </p:spPr>
        </p:pic>
        <p:pic>
          <p:nvPicPr>
            <p:cNvPr id="28" name="Picture 6" descr="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785918" y="2928934"/>
              <a:ext cx="1196009" cy="795346"/>
            </a:xfrm>
            <a:prstGeom prst="rect">
              <a:avLst/>
            </a:prstGeom>
            <a:noFill/>
          </p:spPr>
        </p:pic>
        <p:pic>
          <p:nvPicPr>
            <p:cNvPr id="29" name="Picture 16" descr="f_384677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214810" y="4857760"/>
              <a:ext cx="795133" cy="1214446"/>
            </a:xfrm>
            <a:prstGeom prst="rect">
              <a:avLst/>
            </a:prstGeom>
            <a:noFill/>
          </p:spPr>
        </p:pic>
        <p:sp>
          <p:nvSpPr>
            <p:cNvPr id="42" name="橢圓 41"/>
            <p:cNvSpPr/>
            <p:nvPr/>
          </p:nvSpPr>
          <p:spPr>
            <a:xfrm>
              <a:off x="3929058" y="2214554"/>
              <a:ext cx="1000132" cy="35719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000496" y="2143116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杜威</a:t>
              </a:r>
              <a:endPara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395282" y="785794"/>
            <a:ext cx="3357586" cy="1285884"/>
            <a:chOff x="5572132" y="785794"/>
            <a:chExt cx="3357586" cy="150019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矩形圖說文字 24"/>
            <p:cNvSpPr/>
            <p:nvPr/>
          </p:nvSpPr>
          <p:spPr>
            <a:xfrm rot="5400000">
              <a:off x="6500826" y="-142900"/>
              <a:ext cx="1500198" cy="3357586"/>
            </a:xfrm>
            <a:prstGeom prst="wedgeRect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606106" y="869138"/>
              <a:ext cx="3286148" cy="11849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8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歲開始擔任「罕見疾病基會」志工，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15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年來一直是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「玻璃娃娃」的好朋友。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5715008" y="4500570"/>
            <a:ext cx="3428992" cy="2357431"/>
            <a:chOff x="5572132" y="4714884"/>
            <a:chExt cx="3428992" cy="2318208"/>
          </a:xfrm>
        </p:grpSpPr>
        <p:sp>
          <p:nvSpPr>
            <p:cNvPr id="31" name="矩形圖說文字 30"/>
            <p:cNvSpPr/>
            <p:nvPr/>
          </p:nvSpPr>
          <p:spPr>
            <a:xfrm flipV="1">
              <a:off x="5572132" y="4714884"/>
              <a:ext cx="3357586" cy="2000264"/>
            </a:xfrm>
            <a:prstGeom prst="wedgeRectCallout">
              <a:avLst>
                <a:gd name="adj1" fmla="val -19412"/>
                <a:gd name="adj2" fmla="val 83793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643538" y="4786322"/>
              <a:ext cx="335758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7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年來和她母親，一起捐了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輛消防車給台北市消防局，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輛車價值逾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1500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萬元。林苑琳是專業會計師，並非大家眼中的大富人家，卻時時存心發願做善事。 </a:t>
              </a:r>
            </a:p>
            <a:p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 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57158" y="4525521"/>
            <a:ext cx="3143272" cy="2332479"/>
            <a:chOff x="64912" y="4477541"/>
            <a:chExt cx="3429024" cy="228599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6" name="矩形圖說文字 35"/>
            <p:cNvSpPr/>
            <p:nvPr/>
          </p:nvSpPr>
          <p:spPr>
            <a:xfrm rot="5400000" flipV="1">
              <a:off x="636428" y="3906025"/>
              <a:ext cx="2285992" cy="3429024"/>
            </a:xfrm>
            <a:prstGeom prst="wedgeRectCallout">
              <a:avLst>
                <a:gd name="adj1" fmla="val -20151"/>
                <a:gd name="adj2" fmla="val 6503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142844" y="4501214"/>
              <a:ext cx="3273159" cy="22623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TW" sz="18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en-US" sz="1800" dirty="0" smtClean="0">
                  <a:latin typeface="標楷體" pitchFamily="65" charset="-120"/>
                  <a:ea typeface="標楷體" pitchFamily="65" charset="-120"/>
                </a:rPr>
                <a:t>歲喪母，跟著外公外婆住，從小接受「展望會」及低收入戶的補助。讀高中時，靠著每個月</a:t>
              </a:r>
              <a:r>
                <a:rPr lang="en-US" altLang="zh-TW" sz="1800" dirty="0" smtClean="0">
                  <a:latin typeface="標楷體" pitchFamily="65" charset="-120"/>
                  <a:ea typeface="標楷體" pitchFamily="65" charset="-120"/>
                </a:rPr>
                <a:t>2</a:t>
              </a:r>
              <a:r>
                <a:rPr lang="zh-TW" altLang="en-US" sz="1800" dirty="0" smtClean="0">
                  <a:latin typeface="標楷體" pitchFamily="65" charset="-120"/>
                  <a:ea typeface="標楷體" pitchFamily="65" charset="-120"/>
                </a:rPr>
                <a:t>萬元的獎學金付房租、繳學費及生活費，最後憑著努力考上台大社工系。她讀社工系，就是希望自己將來能回饋社會。</a:t>
              </a:r>
              <a:endParaRPr lang="zh-TW" altLang="en-US" sz="18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85720" y="857232"/>
            <a:ext cx="2857520" cy="1285883"/>
            <a:chOff x="285720" y="721876"/>
            <a:chExt cx="2857520" cy="1421240"/>
          </a:xfrm>
        </p:grpSpPr>
        <p:sp>
          <p:nvSpPr>
            <p:cNvPr id="38" name="矩形圖說文字 37"/>
            <p:cNvSpPr/>
            <p:nvPr/>
          </p:nvSpPr>
          <p:spPr>
            <a:xfrm flipH="1">
              <a:off x="285720" y="721876"/>
              <a:ext cx="2857520" cy="1421240"/>
            </a:xfrm>
            <a:prstGeom prst="wedgeRectCallout">
              <a:avLst>
                <a:gd name="adj1" fmla="val -21712"/>
                <a:gd name="adj2" fmla="val 7098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23528" y="858372"/>
              <a:ext cx="2736304" cy="11225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作資源回收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33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年，</a:t>
              </a:r>
            </a:p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認養了十三位孩，捐贈警備車（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400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萬）。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" name="橢圓 3"/>
          <p:cNvSpPr/>
          <p:nvPr/>
        </p:nvSpPr>
        <p:spPr>
          <a:xfrm>
            <a:off x="4000496" y="2857496"/>
            <a:ext cx="1071570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000496" y="3000372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好人好事楷模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71472" y="714356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smtClean="0">
                <a:latin typeface="標楷體" pitchFamily="65" charset="-120"/>
                <a:ea typeface="標楷體" pitchFamily="65" charset="-120"/>
              </a:rPr>
              <a:t>教師結語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643050"/>
            <a:ext cx="81868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）台灣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的自然資源並不豐富，耕地少，丘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陵山地多，位處地震帶上，在夏秋兩季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還有颱風的侵襲，但在這裡孕育生成的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人文關懷卻豐碩的讓人驕傲。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3786190"/>
            <a:ext cx="818685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）台灣社福團體的經費來源，百分之九十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來自民眾的小額捐款，雖然大部分的人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終其一生都只是個平凡的小人物，但因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行善，讓生命不貧乏，人人都是台灣之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光。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5FFC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81542" y="1462137"/>
            <a:ext cx="4271937" cy="53255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692696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  <p:sp>
        <p:nvSpPr>
          <p:cNvPr id="4" name="矩形 3"/>
          <p:cNvSpPr/>
          <p:nvPr/>
        </p:nvSpPr>
        <p:spPr>
          <a:xfrm>
            <a:off x="5724128" y="4941168"/>
            <a:ext cx="30728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第三冊第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 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943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5FF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59832" y="1556792"/>
            <a:ext cx="47149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857224" y="7143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體驗與學習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67944" y="90872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請翻至課本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5229200"/>
            <a:ext cx="341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     </a:t>
            </a:r>
            <a:endParaRPr kumimoji="0"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第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kumimoji="0"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基金會 </a:t>
            </a:r>
            <a:endParaRPr kumimoji="0"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kumimoji="0" lang="zh-TW" altLang="en-US" sz="1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580</Words>
  <Application>Microsoft Office PowerPoint</Application>
  <PresentationFormat>如螢幕大小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Company>Chou Ming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Lily Chen</dc:creator>
  <cp:lastModifiedBy>tcv01</cp:lastModifiedBy>
  <cp:revision>402</cp:revision>
  <dcterms:created xsi:type="dcterms:W3CDTF">2015-03-16T14:18:39Z</dcterms:created>
  <dcterms:modified xsi:type="dcterms:W3CDTF">2021-11-15T02:06:21Z</dcterms:modified>
</cp:coreProperties>
</file>