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75" r:id="rId3"/>
    <p:sldId id="271" r:id="rId4"/>
    <p:sldId id="259" r:id="rId5"/>
    <p:sldId id="260" r:id="rId6"/>
    <p:sldId id="261" r:id="rId7"/>
    <p:sldId id="262" r:id="rId8"/>
    <p:sldId id="276" r:id="rId9"/>
    <p:sldId id="269" r:id="rId10"/>
    <p:sldId id="272" r:id="rId11"/>
    <p:sldId id="273" r:id="rId12"/>
    <p:sldId id="265" r:id="rId13"/>
  </p:sldIdLst>
  <p:sldSz cx="9144000" cy="6858000" type="screen4x3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7C80"/>
    <a:srgbClr val="0F6FC6"/>
    <a:srgbClr val="FEFC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6517F-435D-4C40-B44B-BD22B5145158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2D71-ACAD-498D-A8C2-6A8246C4B2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972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4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02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90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29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075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39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6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5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7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10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TW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TW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TW" sz="5000" b="0" strike="noStrike" spc="-1">
                <a:solidFill>
                  <a:srgbClr val="04617B"/>
                </a:solidFill>
                <a:latin typeface="Calibri"/>
              </a:rPr>
              <a:t>按一下以編輯母片標題樣式</a:t>
            </a:r>
            <a:endParaRPr lang="zh-TW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3EED848-F019-4D58-A161-5F256AF65418}" type="datetime">
              <a:rPr lang="en-US" sz="1200" b="0" strike="noStrike" spc="-1">
                <a:solidFill>
                  <a:srgbClr val="035C75"/>
                </a:solidFill>
                <a:latin typeface="Constantia"/>
              </a:rPr>
              <a:pPr>
                <a:lnSpc>
                  <a:spcPct val="100000"/>
                </a:lnSpc>
              </a:pPr>
              <a:t>3/14/2022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54DEC5C-4C21-485E-B7AD-CC8E03BD775D}" type="slidenum">
              <a:rPr lang="en-US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600" b="0" strike="noStrike" spc="-1">
                <a:solidFill>
                  <a:srgbClr val="000000"/>
                </a:solidFill>
                <a:latin typeface="Constantia"/>
              </a:rPr>
              <a:t>請按這裡編輯大綱文字格式。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100" b="0" strike="noStrike" spc="-1">
                <a:solidFill>
                  <a:srgbClr val="000000"/>
                </a:solidFill>
                <a:latin typeface="Constantia"/>
              </a:rPr>
              <a:t>第二個大綱層次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000000"/>
                </a:solidFill>
                <a:latin typeface="Constantia"/>
              </a:rPr>
              <a:t>第三個大綱層次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solidFill>
                  <a:srgbClr val="000000"/>
                </a:solidFill>
                <a:latin typeface="Constantia"/>
              </a:rPr>
              <a:t>第四個大綱層次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000000"/>
                </a:solidFill>
                <a:latin typeface="Constantia"/>
              </a:rPr>
              <a:t>第五個大綱層次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000000"/>
                </a:solidFill>
                <a:latin typeface="Constantia"/>
              </a:rPr>
              <a:t>第六個大綱層次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solidFill>
                  <a:srgbClr val="000000"/>
                </a:solidFill>
                <a:latin typeface="Constantia"/>
              </a:rPr>
              <a:t>第七個大綱層次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87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G-DIBa5ZlH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16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79570795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548639" y="1175236"/>
            <a:ext cx="8237913" cy="1576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TW" sz="3200" b="1" spc="-1" dirty="0">
                <a:solidFill>
                  <a:srgbClr val="7030A0"/>
                </a:solidFill>
                <a:latin typeface="標楷體"/>
                <a:ea typeface="標楷體"/>
              </a:rPr>
              <a:t>2</a:t>
            </a:r>
            <a:r>
              <a:rPr lang="en-US" altLang="zh-TW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.</a:t>
            </a:r>
            <a:r>
              <a:rPr lang="en-US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人與人間發生</a:t>
            </a:r>
            <a:r>
              <a:rPr lang="en-US" sz="3200" b="1" strike="noStrike" spc="-1" dirty="0" smtClean="0">
                <a:solidFill>
                  <a:srgbClr val="C00000"/>
                </a:solidFill>
                <a:latin typeface="標楷體"/>
                <a:ea typeface="標楷體"/>
              </a:rPr>
              <a:t>不愉快</a:t>
            </a:r>
            <a:r>
              <a:rPr lang="en-US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時</a:t>
            </a:r>
            <a:r>
              <a:rPr lang="en-US" sz="3200" b="1" strike="noStrike" spc="-1" dirty="0">
                <a:solidFill>
                  <a:srgbClr val="7030A0"/>
                </a:solidFill>
                <a:latin typeface="標楷體"/>
                <a:ea typeface="標楷體"/>
              </a:rPr>
              <a:t>，大多數的人</a:t>
            </a:r>
            <a:r>
              <a:rPr lang="en-US" sz="3200" b="1" spc="-1" dirty="0">
                <a:solidFill>
                  <a:srgbClr val="C00000"/>
                </a:solidFill>
                <a:latin typeface="標楷體"/>
                <a:ea typeface="標楷體"/>
              </a:rPr>
              <a:t>都會</a:t>
            </a:r>
          </a:p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7030A0"/>
                </a:solidFill>
                <a:latin typeface="標楷體"/>
                <a:ea typeface="標楷體"/>
              </a:rPr>
              <a:t>  </a:t>
            </a:r>
            <a:r>
              <a:rPr lang="en-US" sz="3200" b="1" strike="noStrike" spc="-1" dirty="0" err="1" smtClean="0">
                <a:solidFill>
                  <a:srgbClr val="C00000"/>
                </a:solidFill>
                <a:latin typeface="標楷體"/>
                <a:ea typeface="標楷體"/>
              </a:rPr>
              <a:t>從自己的角度出發</a:t>
            </a:r>
            <a:r>
              <a:rPr lang="en-US" sz="3200" b="1" strike="noStrike" spc="-1" dirty="0" err="1">
                <a:solidFill>
                  <a:srgbClr val="7030A0"/>
                </a:solidFill>
                <a:latin typeface="標楷體"/>
                <a:ea typeface="標楷體"/>
              </a:rPr>
              <a:t>，維護自己的立場，就</a:t>
            </a:r>
            <a:endParaRPr lang="en-US" sz="3200" b="1" strike="noStrike" spc="-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7030A0"/>
                </a:solidFill>
                <a:latin typeface="標楷體"/>
                <a:ea typeface="標楷體"/>
              </a:rPr>
              <a:t>  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算努力溝通</a:t>
            </a:r>
            <a:r>
              <a:rPr lang="en-US" sz="3200" b="1" strike="noStrike" spc="-1" dirty="0" err="1">
                <a:solidFill>
                  <a:srgbClr val="7030A0"/>
                </a:solidFill>
                <a:latin typeface="標楷體"/>
                <a:ea typeface="標楷體"/>
              </a:rPr>
              <a:t>，也是希望別人接受自己</a:t>
            </a:r>
            <a:r>
              <a:rPr lang="en-US" sz="3200" b="1" strike="noStrike" spc="-1" dirty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endParaRPr lang="en-US" sz="3200" b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548639" y="2975956"/>
            <a:ext cx="8237912" cy="2597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altLang="zh-TW" sz="3200" b="1" spc="-1" dirty="0">
                <a:solidFill>
                  <a:srgbClr val="7030A0"/>
                </a:solidFill>
                <a:latin typeface="標楷體"/>
                <a:ea typeface="標楷體"/>
              </a:rPr>
              <a:t>3.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如果可以</a:t>
            </a:r>
            <a:r>
              <a:rPr lang="en-US" sz="3200" b="1" spc="-1" dirty="0">
                <a:solidFill>
                  <a:srgbClr val="C00000"/>
                </a:solidFill>
                <a:latin typeface="標楷體"/>
                <a:ea typeface="標楷體"/>
              </a:rPr>
              <a:t>站在對方的立場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，體會一下如果</a:t>
            </a:r>
          </a:p>
          <a:p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你是對方，感受和需求是什麼?這麼一來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，</a:t>
            </a:r>
          </a:p>
          <a:p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比較容易讓原本僵持不下的局面，有了改</a:t>
            </a:r>
            <a:endParaRPr lang="en-US" sz="3200" b="1" spc="-1" dirty="0">
              <a:solidFill>
                <a:srgbClr val="7030A0"/>
              </a:solidFill>
              <a:latin typeface="標楷體"/>
              <a:ea typeface="標楷體"/>
            </a:endParaRPr>
          </a:p>
          <a:p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善的機會。</a:t>
            </a:r>
            <a:r>
              <a:rPr lang="en-US" sz="3200" b="1" spc="-1" dirty="0" err="1">
                <a:solidFill>
                  <a:srgbClr val="C00000"/>
                </a:solidFill>
                <a:latin typeface="標楷體"/>
                <a:ea typeface="標楷體"/>
              </a:rPr>
              <a:t>而這樣的「同理心</a:t>
            </a:r>
            <a:r>
              <a:rPr lang="en-US" sz="3200" b="1" spc="-1" dirty="0">
                <a:solidFill>
                  <a:srgbClr val="C00000"/>
                </a:solidFill>
                <a:latin typeface="標楷體"/>
                <a:ea typeface="標楷體"/>
              </a:rPr>
              <a:t>」，</a:t>
            </a:r>
            <a:r>
              <a:rPr lang="en-US" sz="3200" b="1" spc="-1" dirty="0" err="1">
                <a:solidFill>
                  <a:srgbClr val="C00000"/>
                </a:solidFill>
                <a:latin typeface="標楷體"/>
                <a:ea typeface="標楷體"/>
              </a:rPr>
              <a:t>往往才</a:t>
            </a:r>
            <a:endParaRPr lang="en-US" sz="3200" b="1" spc="-1" dirty="0">
              <a:solidFill>
                <a:srgbClr val="C00000"/>
              </a:solidFill>
              <a:latin typeface="標楷體"/>
              <a:ea typeface="標楷體"/>
            </a:endParaRPr>
          </a:p>
          <a:p>
            <a:r>
              <a:rPr lang="en-US" sz="3200" b="1" spc="-1" dirty="0">
                <a:solidFill>
                  <a:srgbClr val="C00000"/>
                </a:solidFill>
                <a:latin typeface="標楷體"/>
                <a:ea typeface="標楷體"/>
              </a:rPr>
              <a:t>  </a:t>
            </a:r>
            <a:r>
              <a:rPr lang="en-US" sz="3200" b="1" spc="-1" dirty="0" err="1">
                <a:solidFill>
                  <a:srgbClr val="C00000"/>
                </a:solidFill>
                <a:latin typeface="標楷體"/>
                <a:ea typeface="標楷體"/>
              </a:rPr>
              <a:t>是維繫和諧人際關係的關鍵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742" y="5329239"/>
            <a:ext cx="143268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3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71320" y="500040"/>
            <a:ext cx="23569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2313E"/>
                </a:solidFill>
                <a:latin typeface="標楷體"/>
                <a:ea typeface="標楷體"/>
              </a:rPr>
              <a:t>總 結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337172" y="1789314"/>
            <a:ext cx="6426915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以</a:t>
            </a:r>
            <a:r>
              <a:rPr lang="en-US" sz="4400" b="1" strike="noStrike" spc="-1" dirty="0" err="1" smtClean="0">
                <a:solidFill>
                  <a:srgbClr val="C00000"/>
                </a:solidFill>
                <a:latin typeface="標楷體"/>
                <a:ea typeface="標楷體"/>
              </a:rPr>
              <a:t>禮讓</a:t>
            </a: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對方來成就自我</a:t>
            </a:r>
            <a:r>
              <a:rPr lang="en-US" sz="4400" b="1" strike="noStrike" spc="-1" dirty="0" smtClean="0">
                <a:solidFill>
                  <a:srgbClr val="05686D"/>
                </a:solidFill>
                <a:latin typeface="標楷體"/>
                <a:ea typeface="標楷體"/>
              </a:rPr>
              <a:t>，</a:t>
            </a:r>
          </a:p>
          <a:p>
            <a:pPr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以</a:t>
            </a:r>
            <a:r>
              <a:rPr lang="en-US" sz="4400" b="1" strike="noStrike" spc="-1" dirty="0" err="1" smtClean="0">
                <a:solidFill>
                  <a:srgbClr val="C00000"/>
                </a:solidFill>
                <a:latin typeface="標楷體"/>
                <a:ea typeface="標楷體"/>
              </a:rPr>
              <a:t>尊重</a:t>
            </a: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對方來化解敵意</a:t>
            </a:r>
            <a:r>
              <a:rPr lang="en-US" sz="4400" b="1" strike="noStrike" spc="-1" dirty="0" smtClean="0">
                <a:solidFill>
                  <a:srgbClr val="05686D"/>
                </a:solidFill>
                <a:latin typeface="標楷體"/>
                <a:ea typeface="標楷體"/>
              </a:rPr>
              <a:t>，</a:t>
            </a:r>
          </a:p>
          <a:p>
            <a:pPr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以</a:t>
            </a:r>
            <a:r>
              <a:rPr lang="en-US" sz="4400" b="1" strike="noStrike" spc="-1" dirty="0" err="1" smtClean="0">
                <a:solidFill>
                  <a:srgbClr val="C00000"/>
                </a:solidFill>
                <a:latin typeface="標楷體"/>
                <a:ea typeface="標楷體"/>
              </a:rPr>
              <a:t>稱讚</a:t>
            </a:r>
            <a:r>
              <a:rPr lang="en-US" sz="4400" b="1" strike="noStrike" spc="-1" dirty="0" err="1" smtClean="0">
                <a:solidFill>
                  <a:srgbClr val="05686D"/>
                </a:solidFill>
                <a:latin typeface="標楷體"/>
                <a:ea typeface="標楷體"/>
              </a:rPr>
              <a:t>對方來增進和諧</a:t>
            </a:r>
            <a:r>
              <a:rPr lang="en-US" sz="4400" b="1" strike="noStrike" spc="-1" dirty="0">
                <a:solidFill>
                  <a:srgbClr val="05686D"/>
                </a:solidFill>
                <a:latin typeface="標楷體"/>
                <a:ea typeface="標楷體"/>
              </a:rPr>
              <a:t>。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512" y="4439192"/>
            <a:ext cx="3535986" cy="185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6"/>
          <p:cNvSpPr/>
          <p:nvPr/>
        </p:nvSpPr>
        <p:spPr>
          <a:xfrm>
            <a:off x="6716880" y="4115520"/>
            <a:ext cx="1602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群組 1"/>
          <p:cNvGrpSpPr/>
          <p:nvPr/>
        </p:nvGrpSpPr>
        <p:grpSpPr>
          <a:xfrm>
            <a:off x="90720" y="1885975"/>
            <a:ext cx="3891600" cy="2929385"/>
            <a:chOff x="1693469" y="1271127"/>
            <a:chExt cx="4164676" cy="3217025"/>
          </a:xfrm>
        </p:grpSpPr>
        <p:sp>
          <p:nvSpPr>
            <p:cNvPr id="4" name="心形 3"/>
            <p:cNvSpPr/>
            <p:nvPr/>
          </p:nvSpPr>
          <p:spPr>
            <a:xfrm>
              <a:off x="1693469" y="1271127"/>
              <a:ext cx="4164676" cy="3217025"/>
            </a:xfrm>
            <a:prstGeom prst="heart">
              <a:avLst/>
            </a:prstGeom>
            <a:solidFill>
              <a:srgbClr val="FEFCB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48581" t="18772" r="38958" b="67447"/>
            <a:stretch/>
          </p:blipFill>
          <p:spPr>
            <a:xfrm>
              <a:off x="2701440" y="2394483"/>
              <a:ext cx="2178581" cy="1355310"/>
            </a:xfrm>
            <a:prstGeom prst="rect">
              <a:avLst/>
            </a:prstGeom>
          </p:spPr>
        </p:pic>
        <p:sp>
          <p:nvSpPr>
            <p:cNvPr id="92" name="TextShape 1"/>
            <p:cNvSpPr txBox="1"/>
            <p:nvPr/>
          </p:nvSpPr>
          <p:spPr>
            <a:xfrm>
              <a:off x="2152042" y="1989258"/>
              <a:ext cx="3277375" cy="369687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bIns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-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你想讓</a:t>
              </a:r>
              <a:r>
                <a:rPr kumimoji="0" lang="zh-TW" altLang="en-US" sz="2400" b="1" i="0" u="none" strike="noStrike" kern="1200" cap="none" spc="-1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自己更受</a:t>
              </a:r>
              <a:r>
                <a:rPr kumimoji="0" lang="zh-TW" altLang="en-US" sz="2400" b="1" i="0" u="none" strike="noStrike" kern="1200" cap="none" spc="-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歡迎嗎</a:t>
              </a:r>
              <a:r>
                <a:rPr kumimoji="0" lang="en-US" altLang="zh-TW" sz="2400" b="1" i="0" u="none" strike="noStrike" kern="1200" cap="none" spc="-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214402" y="939257"/>
            <a:ext cx="5004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說看受歡迎的人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什麼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特質。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55817" y="2040536"/>
            <a:ext cx="478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漂亮、熱心、開朗、幽默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親切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......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401" y="2997612"/>
            <a:ext cx="46885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去體會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對方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的情緒」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/>
              <a:t>         </a:t>
            </a:r>
            <a:r>
              <a:rPr lang="en-US" altLang="zh-TW" sz="1400" dirty="0">
                <a:hlinkClick r:id="rId4"/>
              </a:rPr>
              <a:t>https://www.youtube.com/watch?v=G-DIBa5ZlHI</a:t>
            </a:r>
            <a:endParaRPr lang="en-US" altLang="zh-TW" sz="1400" dirty="0"/>
          </a:p>
        </p:txBody>
      </p:sp>
      <p:sp>
        <p:nvSpPr>
          <p:cNvPr id="8" name="矩形 7"/>
          <p:cNvSpPr/>
          <p:nvPr/>
        </p:nvSpPr>
        <p:spPr>
          <a:xfrm>
            <a:off x="3283598" y="4369303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想看看，影片要告訴我們什麼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390610" y="5224361"/>
            <a:ext cx="1928630" cy="1305140"/>
            <a:chOff x="6675511" y="5224361"/>
            <a:chExt cx="1928630" cy="1305140"/>
          </a:xfrm>
        </p:grpSpPr>
        <p:sp>
          <p:nvSpPr>
            <p:cNvPr id="9" name="心形 8"/>
            <p:cNvSpPr/>
            <p:nvPr/>
          </p:nvSpPr>
          <p:spPr>
            <a:xfrm>
              <a:off x="6675511" y="5224361"/>
              <a:ext cx="1928630" cy="1305140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966066" y="5557919"/>
              <a:ext cx="1529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同理心</a:t>
              </a:r>
              <a:endPara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026107" y="5158594"/>
            <a:ext cx="5095702" cy="1236348"/>
            <a:chOff x="1026107" y="5158594"/>
            <a:chExt cx="5095702" cy="1236348"/>
          </a:xfrm>
        </p:grpSpPr>
        <p:sp>
          <p:nvSpPr>
            <p:cNvPr id="12" name="向右箭號 11"/>
            <p:cNvSpPr/>
            <p:nvPr/>
          </p:nvSpPr>
          <p:spPr>
            <a:xfrm>
              <a:off x="1026107" y="5158594"/>
              <a:ext cx="5095702" cy="1236348"/>
            </a:xfrm>
            <a:prstGeom prst="rightArrow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317638" y="5484380"/>
              <a:ext cx="3931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想要讓自己</a:t>
              </a:r>
              <a:r>
                <a:rPr lang="zh-TW" altLang="en-US" sz="3200" b="1" i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受歡迎要有</a:t>
              </a:r>
              <a:endPara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95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797760" y="1258920"/>
            <a:ext cx="7200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48443" y="909000"/>
            <a:ext cx="8913798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第16</a:t>
            </a:r>
            <a:r>
              <a:rPr 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「同理心」讓你更受歡迎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07986" y="1842184"/>
            <a:ext cx="4994711" cy="3809806"/>
            <a:chOff x="2393342" y="1886114"/>
            <a:chExt cx="4994711" cy="3809806"/>
          </a:xfrm>
        </p:grpSpPr>
        <p:pic>
          <p:nvPicPr>
            <p:cNvPr id="116" name="Picture 3"/>
            <p:cNvPicPr/>
            <p:nvPr/>
          </p:nvPicPr>
          <p:blipFill>
            <a:blip r:embed="rId2" cstate="print"/>
            <a:stretch/>
          </p:blipFill>
          <p:spPr>
            <a:xfrm>
              <a:off x="2393342" y="1886114"/>
              <a:ext cx="4824000" cy="3746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5933809" y="532658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826585" y="5885335"/>
            <a:ext cx="6939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https://life.ddm.org.tw/wisdom2011/%5Cpdf%5C01%5C01-16.pdf</a:t>
            </a:r>
            <a:endParaRPr lang="en-US" altLang="zh-TW" sz="1600" kern="100" dirty="0">
              <a:solidFill>
                <a:prstClr val="black"/>
              </a:solidFill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35960" y="612720"/>
            <a:ext cx="1440137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2313E"/>
                </a:solidFill>
                <a:latin typeface="標楷體"/>
                <a:ea typeface="標楷體"/>
              </a:rPr>
              <a:t>提問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37680" y="1621620"/>
            <a:ext cx="86846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1.請簡述約翰和老闆當時互動的情形。</a:t>
            </a:r>
          </a:p>
        </p:txBody>
      </p:sp>
      <p:sp>
        <p:nvSpPr>
          <p:cNvPr id="120" name="CustomShape 3"/>
          <p:cNvSpPr/>
          <p:nvPr/>
        </p:nvSpPr>
        <p:spPr>
          <a:xfrm>
            <a:off x="435960" y="3936338"/>
            <a:ext cx="8568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2.約翰和傑克都去買報紙，為何結果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sz="3200" b="1" dirty="0" err="1">
                <a:latin typeface="標楷體" pitchFamily="65" charset="-120"/>
                <a:ea typeface="標楷體" pitchFamily="65" charset="-120"/>
              </a:rPr>
              <a:t>不同</a:t>
            </a: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19840" y="888840"/>
            <a:ext cx="3830400" cy="64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3.何謂同理心?</a:t>
            </a:r>
          </a:p>
        </p:txBody>
      </p:sp>
      <p:sp>
        <p:nvSpPr>
          <p:cNvPr id="122" name="CustomShape 2"/>
          <p:cNvSpPr/>
          <p:nvPr/>
        </p:nvSpPr>
        <p:spPr>
          <a:xfrm>
            <a:off x="1068578" y="2030563"/>
            <a:ext cx="7693036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4600"/>
              </a:lnSpc>
            </a:pPr>
            <a:r>
              <a:rPr lang="en-US" sz="3200" b="1" dirty="0" err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所謂「同理心</a:t>
            </a:r>
            <a:r>
              <a:rPr 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」，</a:t>
            </a:r>
            <a:r>
              <a:rPr lang="en-US" sz="3200" b="1" dirty="0" err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就是指在人際交往過程中，能夠體會他人的情緒和想法</a:t>
            </a:r>
            <a:r>
              <a:rPr 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同理</a:t>
            </a:r>
            <a:r>
              <a:rPr lang="en-US" sz="3200" b="1" dirty="0" err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他人的立場和感受，並站在他人角度思考和處理問題的能力</a:t>
            </a:r>
            <a:r>
              <a:rPr 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27040" y="1248840"/>
            <a:ext cx="6059290" cy="61971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標楷體"/>
                <a:ea typeface="標楷體"/>
              </a:rPr>
              <a:t> </a:t>
            </a:r>
            <a:r>
              <a:rPr lang="en-US" sz="3200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en-US" sz="3200" b="1" dirty="0" smtClean="0">
                <a:latin typeface="標楷體" pitchFamily="65" charset="-120"/>
                <a:ea typeface="標楷體" pitchFamily="65" charset="-120"/>
              </a:rPr>
              <a:t>同理心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在生活上</a:t>
            </a:r>
            <a:r>
              <a:rPr lang="en-US" sz="3200" b="1" dirty="0" err="1" smtClean="0">
                <a:latin typeface="標楷體" pitchFamily="65" charset="-120"/>
                <a:ea typeface="標楷體" pitchFamily="65" charset="-120"/>
              </a:rPr>
              <a:t>有什麼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助益</a:t>
            </a:r>
            <a:r>
              <a:rPr lang="en-US" sz="32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99639" y="2276999"/>
            <a:ext cx="7870287" cy="37497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（</a:t>
            </a:r>
            <a:r>
              <a:rPr lang="en-US" altLang="zh-TW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1</a:t>
            </a: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）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在人際交往中獲得他人信任的最</a:t>
            </a:r>
            <a:endParaRPr lang="en-US" sz="3200" b="1" strike="noStrike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     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佳途徑</a:t>
            </a:r>
            <a:r>
              <a:rPr lang="zh-TW" altLang="en-US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endParaRPr lang="en-US" altLang="zh-TW" sz="3200" b="1" strike="noStrike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（</a:t>
            </a:r>
            <a:r>
              <a:rPr lang="en-US" altLang="zh-TW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2</a:t>
            </a: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）同理心讓我們得以有意義地、滿</a:t>
            </a:r>
            <a:endParaRPr lang="en-US" altLang="zh-TW" sz="3200" b="1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     足地與他人相處，是建立愛的關</a:t>
            </a:r>
            <a:endParaRPr lang="en-US" altLang="zh-TW" sz="3200" b="1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     係的核心。同理心是創造親密關</a:t>
            </a:r>
            <a:endParaRPr lang="en-US" altLang="zh-TW" sz="3200" b="1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zh-TW" altLang="en-US" sz="3200" b="1" spc="-1" dirty="0" smtClean="0">
                <a:solidFill>
                  <a:srgbClr val="7030A0"/>
                </a:solidFill>
                <a:latin typeface="標楷體"/>
                <a:ea typeface="標楷體"/>
              </a:rPr>
              <a:t>     係的重要因素。</a:t>
            </a:r>
            <a:endParaRPr lang="en-US" sz="3200" b="0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223" y="978213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分享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你在生活中應用同理心的例子。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J:\護法總會\04會團服務組\03教師聯誼會\02 義工區\教案資料\紫微老師插圖\107.13 - 複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491" y="1984231"/>
            <a:ext cx="4871424" cy="419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40326" y="706582"/>
            <a:ext cx="778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P.70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107669" y="1678167"/>
            <a:ext cx="6853682" cy="4394594"/>
            <a:chOff x="1569714" y="2302625"/>
            <a:chExt cx="7569681" cy="495713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/>
            <a:srcRect l="2521" t="15884" r="2523" b="15926"/>
            <a:stretch/>
          </p:blipFill>
          <p:spPr>
            <a:xfrm>
              <a:off x="1569714" y="2302625"/>
              <a:ext cx="7569681" cy="495713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7096" y="2967645"/>
              <a:ext cx="3084740" cy="342395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149" y="2879251"/>
              <a:ext cx="3142211" cy="351234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078553" y="6213350"/>
            <a:ext cx="6882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生活第一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11428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92790" y="626645"/>
            <a:ext cx="3699164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rgbClr val="02313E"/>
                </a:solidFill>
                <a:latin typeface="標楷體"/>
                <a:ea typeface="標楷體"/>
              </a:rPr>
              <a:t>結語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492790" y="1465151"/>
            <a:ext cx="5536275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spc="-1" dirty="0" smtClean="0">
                <a:latin typeface="標楷體"/>
                <a:ea typeface="標楷體"/>
              </a:rPr>
              <a:t>.</a:t>
            </a:r>
            <a:r>
              <a:rPr lang="en-US" sz="3200" b="1" spc="-1" dirty="0" smtClean="0">
                <a:latin typeface="標楷體"/>
                <a:ea typeface="標楷體"/>
              </a:rPr>
              <a:t>如何學習同理心</a:t>
            </a:r>
            <a:endParaRPr lang="en-US" sz="3200" b="1" spc="-1" dirty="0">
              <a:latin typeface="標楷體"/>
              <a:ea typeface="標楷體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850238" y="2150215"/>
            <a:ext cx="8080790" cy="12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(1)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當別人對你說話時</a:t>
            </a:r>
            <a:r>
              <a:rPr lang="en-US" sz="3200" b="1" strike="noStrike" spc="-1" dirty="0" err="1">
                <a:solidFill>
                  <a:srgbClr val="7030A0"/>
                </a:solidFill>
                <a:latin typeface="標楷體"/>
                <a:ea typeface="標楷體"/>
              </a:rPr>
              <a:t>，看著對方，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好</a:t>
            </a:r>
            <a:endParaRPr lang="en-US" sz="3200" b="1" strike="noStrike" spc="-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7030A0"/>
                </a:solidFill>
                <a:latin typeface="標楷體"/>
                <a:ea typeface="標楷體"/>
              </a:rPr>
              <a:t>   </a:t>
            </a:r>
            <a:r>
              <a:rPr lang="en-US" sz="3200" b="1" strike="noStrike" spc="-1" dirty="0" err="1" smtClean="0">
                <a:solidFill>
                  <a:srgbClr val="7030A0"/>
                </a:solidFill>
                <a:latin typeface="標楷體"/>
                <a:ea typeface="標楷體"/>
              </a:rPr>
              <a:t>好傾聽對方所說的話</a:t>
            </a:r>
            <a:r>
              <a:rPr lang="en-US" sz="3200" b="1" strike="noStrike" spc="-1" dirty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  <a:endParaRPr lang="en-US" sz="3200" b="1" strike="noStrike" spc="-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850238" y="3245768"/>
            <a:ext cx="7864659" cy="7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(2)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適當且關心地回應對方所說的話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</a:p>
        </p:txBody>
      </p:sp>
      <p:sp>
        <p:nvSpPr>
          <p:cNvPr id="6" name="CustomShape 4"/>
          <p:cNvSpPr/>
          <p:nvPr/>
        </p:nvSpPr>
        <p:spPr>
          <a:xfrm>
            <a:off x="858074" y="3938201"/>
            <a:ext cx="7792659" cy="12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(3)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了解別人心中的感受，正確且適當</a:t>
            </a:r>
            <a:endParaRPr lang="en-US" sz="3200" b="1" spc="-1" dirty="0">
              <a:solidFill>
                <a:srgbClr val="7030A0"/>
              </a:solidFill>
              <a:latin typeface="標楷體"/>
              <a:ea typeface="標楷體"/>
            </a:endParaRPr>
          </a:p>
          <a:p>
            <a:r>
              <a:rPr lang="zh-TW" alt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 </a:t>
            </a:r>
            <a:r>
              <a:rPr lang="en-US" sz="3200" b="1" spc="-1" dirty="0" err="1">
                <a:solidFill>
                  <a:srgbClr val="7030A0"/>
                </a:solidFill>
                <a:latin typeface="標楷體"/>
                <a:ea typeface="標楷體"/>
              </a:rPr>
              <a:t>地回應對方，就是同理心的展現</a:t>
            </a:r>
            <a:r>
              <a:rPr 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886237" y="5103674"/>
            <a:ext cx="7892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spc="-1" dirty="0">
                <a:solidFill>
                  <a:srgbClr val="7030A0"/>
                </a:solidFill>
                <a:latin typeface="標楷體"/>
                <a:ea typeface="標楷體"/>
              </a:rPr>
              <a:t>(4)</a:t>
            </a:r>
            <a:r>
              <a:rPr lang="zh-TW" alt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從自己的感受出發，同時也站在他</a:t>
            </a:r>
          </a:p>
          <a:p>
            <a:r>
              <a:rPr lang="zh-TW" alt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 人的角度思考，就能讓自己受到同</a:t>
            </a:r>
          </a:p>
          <a:p>
            <a:r>
              <a:rPr lang="zh-TW" altLang="en-US" sz="3200" b="1" spc="-1" dirty="0">
                <a:solidFill>
                  <a:srgbClr val="7030A0"/>
                </a:solidFill>
                <a:latin typeface="標楷體"/>
                <a:ea typeface="標楷體"/>
              </a:rPr>
              <a:t>   學的喜愛。</a:t>
            </a:r>
          </a:p>
        </p:txBody>
      </p:sp>
    </p:spTree>
    <p:extLst>
      <p:ext uri="{BB962C8B-B14F-4D97-AF65-F5344CB8AC3E}">
        <p14:creationId xmlns:p14="http://schemas.microsoft.com/office/powerpoint/2010/main" xmlns="" val="35887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376</Words>
  <Application>Microsoft Office PowerPoint</Application>
  <PresentationFormat>如螢幕大小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Theme</vt:lpstr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subject/>
  <dc:creator>afang afang</dc:creator>
  <dc:description/>
  <cp:lastModifiedBy>tcv01</cp:lastModifiedBy>
  <cp:revision>226</cp:revision>
  <dcterms:created xsi:type="dcterms:W3CDTF">2016-01-05T01:21:55Z</dcterms:created>
  <dcterms:modified xsi:type="dcterms:W3CDTF">2022-03-14T03:38:33Z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如螢幕大小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