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359" r:id="rId2"/>
    <p:sldId id="368" r:id="rId3"/>
    <p:sldId id="307" r:id="rId4"/>
    <p:sldId id="343" r:id="rId5"/>
    <p:sldId id="372" r:id="rId6"/>
    <p:sldId id="361" r:id="rId7"/>
    <p:sldId id="369" r:id="rId8"/>
    <p:sldId id="341" r:id="rId9"/>
    <p:sldId id="345" r:id="rId10"/>
    <p:sldId id="382" r:id="rId11"/>
    <p:sldId id="378" r:id="rId12"/>
    <p:sldId id="285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C2A8A"/>
    <a:srgbClr val="FF9F9F"/>
    <a:srgbClr val="CC3300"/>
    <a:srgbClr val="660066"/>
    <a:srgbClr val="E20000"/>
    <a:srgbClr val="F5D7E4"/>
    <a:srgbClr val="64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3" autoAdjust="0"/>
    <p:restoredTop sz="94660"/>
  </p:normalViewPr>
  <p:slideViewPr>
    <p:cSldViewPr showGuides="1">
      <p:cViewPr varScale="1">
        <p:scale>
          <a:sx n="66" d="100"/>
          <a:sy n="66" d="100"/>
        </p:scale>
        <p:origin x="-136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DF691-10A4-4F78-BDB0-CB072D016C09}" type="datetimeFigureOut">
              <a:rPr lang="zh-TW" altLang="en-US" smtClean="0"/>
              <a:pPr/>
              <a:t>2022/3/14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EAFE-E50B-4C63-8C62-5C8121C38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111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CEAFE-E50B-4C63-8C62-5C8121C3820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232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2771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25223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2022/3/14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CB9EF-EA0A-453B-A50E-B337B61CEC40}" type="datetimeFigureOut">
              <a:rPr lang="zh-TW" altLang="en-US" smtClean="0"/>
              <a:pPr/>
              <a:t>2022/3/14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aWWEoD3bQ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ife.ddm.org.tw/wisdom2011/pdf/01/01-15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971600" y="764704"/>
            <a:ext cx="6923266" cy="5749664"/>
            <a:chOff x="899592" y="775680"/>
            <a:chExt cx="6923266" cy="5749664"/>
          </a:xfrm>
        </p:grpSpPr>
        <p:pic>
          <p:nvPicPr>
            <p:cNvPr id="4" name="內容版面配置區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99592" y="775680"/>
              <a:ext cx="6923266" cy="5749664"/>
            </a:xfrm>
            <a:prstGeom prst="rect">
              <a:avLst/>
            </a:prstGeom>
          </p:spPr>
        </p:pic>
        <p:sp>
          <p:nvSpPr>
            <p:cNvPr id="9" name="文字方塊 8"/>
            <p:cNvSpPr txBox="1"/>
            <p:nvPr/>
          </p:nvSpPr>
          <p:spPr>
            <a:xfrm>
              <a:off x="6012160" y="5888248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>
                  <a:latin typeface="標楷體" pitchFamily="65" charset="-120"/>
                  <a:ea typeface="標楷體" pitchFamily="65" charset="-120"/>
                </a:rPr>
                <a:t>繪者；紫薇</a:t>
              </a:r>
              <a:endParaRPr lang="zh-TW" altLang="en-US" sz="16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" name="群組 4"/>
          <p:cNvGrpSpPr/>
          <p:nvPr/>
        </p:nvGrpSpPr>
        <p:grpSpPr>
          <a:xfrm>
            <a:off x="6473784" y="260648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400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4000" b="1" kern="1200" baseline="0" dirty="0" smtClean="0">
                  <a:solidFill>
                    <a:schemeClr val="bg2"/>
                  </a:solidFill>
                </a:rPr>
                <a:t>閉上眼</a:t>
              </a:r>
              <a:r>
                <a:rPr lang="en-US" sz="4000" b="1" kern="1200" baseline="0" dirty="0" smtClean="0">
                  <a:solidFill>
                    <a:schemeClr val="bg2"/>
                  </a:solidFill>
                </a:rPr>
                <a:t/>
              </a:r>
              <a:br>
                <a:rPr lang="en-US" sz="4000" b="1" kern="1200" baseline="0" dirty="0" smtClean="0">
                  <a:solidFill>
                    <a:schemeClr val="bg2"/>
                  </a:solidFill>
                </a:rPr>
              </a:br>
              <a:r>
                <a:rPr lang="zh-TW" sz="4000" b="1" kern="1200" baseline="0" dirty="0" smtClean="0">
                  <a:solidFill>
                    <a:schemeClr val="bg2"/>
                  </a:solidFill>
                </a:rPr>
                <a:t>放輕鬆</a:t>
              </a:r>
              <a:endParaRPr lang="zh-TW" sz="4000" b="1" kern="1200" baseline="0" dirty="0">
                <a:solidFill>
                  <a:schemeClr val="bg2"/>
                </a:solidFill>
              </a:endParaRPr>
            </a:p>
          </p:txBody>
        </p:sp>
      </p:grpSp>
      <p:sp>
        <p:nvSpPr>
          <p:cNvPr id="8" name="圓角矩形 7"/>
          <p:cNvSpPr/>
          <p:nvPr/>
        </p:nvSpPr>
        <p:spPr>
          <a:xfrm>
            <a:off x="6804248" y="5943600"/>
            <a:ext cx="914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4401055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71443" y="340339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latin typeface="標楷體" pitchFamily="65" charset="-120"/>
                <a:ea typeface="標楷體" pitchFamily="65" charset="-120"/>
              </a:rPr>
              <a:t>體驗與</a:t>
            </a:r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學習</a:t>
            </a:r>
            <a:endParaRPr lang="zh-TW" altLang="en-US" sz="5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16539" y="650415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配合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課本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PP.66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67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1236" y="1271472"/>
            <a:ext cx="7564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、以下是一個人可能遭受到歧視的原因，你曾經見過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其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他人因為哪些原因而被歧視，甚至你曾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哪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些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原因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而參與或遭受過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歧視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呢？（可複選）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2623" y="2590604"/>
            <a:ext cx="7999445" cy="235056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81236" y="5084937"/>
            <a:ext cx="7463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三、當你交了一個好朋友，你會在意他的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這些特質嗎？  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為什麼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</a:p>
        </p:txBody>
      </p:sp>
      <p:sp>
        <p:nvSpPr>
          <p:cNvPr id="7" name="矩形 6"/>
          <p:cNvSpPr/>
          <p:nvPr/>
        </p:nvSpPr>
        <p:spPr>
          <a:xfrm>
            <a:off x="771443" y="5915934"/>
            <a:ext cx="7883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四、上述這些特質，容易改變嗎？如果有人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</a:t>
            </a:r>
            <a:r>
              <a:rPr lang="zh-TW" altLang="en-US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為你的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這些 </a:t>
            </a:r>
            <a:endParaRPr lang="en-US" altLang="zh-TW" sz="24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特質</a:t>
            </a:r>
            <a:r>
              <a:rPr lang="zh-TW" altLang="en-US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而歧視你，你心中會有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怎</a:t>
            </a:r>
            <a:r>
              <a:rPr lang="zh-TW" altLang="en-US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樣的感受呢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2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620688"/>
            <a:ext cx="73429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、在臺灣，國際移工（外籍工作者）的人數超過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六 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十萬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人，而新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住民超過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了五十萬人。這些人口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要來自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印尼、越南、菲律賓，你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對於他們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什麼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樣的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印象呢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         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配合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課本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P.67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31640" y="2420888"/>
            <a:ext cx="6559437" cy="41319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ts val="1500"/>
              </a:lnSpc>
            </a:pPr>
            <a:r>
              <a:rPr lang="zh-TW" altLang="en-US" sz="1700" b="1" dirty="0">
                <a:latin typeface="+mj-ea"/>
                <a:ea typeface="+mj-ea"/>
              </a:rPr>
              <a:t>在語言上</a:t>
            </a:r>
            <a:r>
              <a:rPr lang="zh-TW" altLang="en-US" sz="1700" b="1" dirty="0" smtClean="0">
                <a:latin typeface="+mj-ea"/>
                <a:ea typeface="+mj-ea"/>
              </a:rPr>
              <a:t>：</a:t>
            </a:r>
            <a:r>
              <a:rPr lang="en-US" altLang="zh-TW" sz="1700" b="1" dirty="0" smtClean="0">
                <a:latin typeface="+mj-ea"/>
                <a:ea typeface="+mj-ea"/>
              </a:rPr>
              <a:t>______________________________________________________</a:t>
            </a:r>
          </a:p>
          <a:p>
            <a:pPr algn="r">
              <a:lnSpc>
                <a:spcPts val="1500"/>
              </a:lnSpc>
            </a:pPr>
            <a:endParaRPr lang="en-US" altLang="zh-TW" sz="1700" b="1" dirty="0">
              <a:latin typeface="+mj-ea"/>
              <a:ea typeface="+mj-ea"/>
            </a:endParaRPr>
          </a:p>
          <a:p>
            <a:pPr algn="r">
              <a:lnSpc>
                <a:spcPts val="1500"/>
              </a:lnSpc>
            </a:pPr>
            <a:r>
              <a:rPr lang="en-US" altLang="zh-TW" sz="1700" b="1" dirty="0" smtClean="0">
                <a:latin typeface="+mj-ea"/>
              </a:rPr>
              <a:t>_________________________________________________________________</a:t>
            </a:r>
            <a:endParaRPr lang="en-US" altLang="zh-TW" sz="1700" b="1" dirty="0" smtClean="0">
              <a:latin typeface="+mj-ea"/>
              <a:ea typeface="+mj-ea"/>
            </a:endParaRPr>
          </a:p>
          <a:p>
            <a:pPr algn="r">
              <a:lnSpc>
                <a:spcPts val="1500"/>
              </a:lnSpc>
            </a:pPr>
            <a:endParaRPr lang="en-US" altLang="zh-TW" sz="1700" b="1" dirty="0" smtClean="0">
              <a:latin typeface="+mj-ea"/>
              <a:ea typeface="+mj-ea"/>
            </a:endParaRPr>
          </a:p>
          <a:p>
            <a:pPr algn="r">
              <a:lnSpc>
                <a:spcPts val="1500"/>
              </a:lnSpc>
            </a:pPr>
            <a:r>
              <a:rPr lang="zh-TW" altLang="en-US" sz="1700" b="1" dirty="0" smtClean="0">
                <a:latin typeface="+mj-ea"/>
                <a:ea typeface="+mj-ea"/>
              </a:rPr>
              <a:t>在膚色上：</a:t>
            </a:r>
            <a:r>
              <a:rPr lang="en-US" altLang="zh-TW" sz="1700" b="1" dirty="0" smtClean="0">
                <a:latin typeface="+mj-ea"/>
                <a:ea typeface="+mj-ea"/>
              </a:rPr>
              <a:t>______________________________________________________</a:t>
            </a:r>
          </a:p>
          <a:p>
            <a:pPr algn="r">
              <a:lnSpc>
                <a:spcPts val="1500"/>
              </a:lnSpc>
            </a:pPr>
            <a:endParaRPr lang="en-US" altLang="zh-TW" sz="1700" b="1" dirty="0">
              <a:latin typeface="+mj-ea"/>
              <a:ea typeface="+mj-ea"/>
            </a:endParaRPr>
          </a:p>
          <a:p>
            <a:pPr algn="r">
              <a:lnSpc>
                <a:spcPts val="1500"/>
              </a:lnSpc>
            </a:pPr>
            <a:r>
              <a:rPr lang="en-US" altLang="zh-TW" sz="1700" b="1" dirty="0" smtClean="0">
                <a:latin typeface="+mj-ea"/>
                <a:ea typeface="+mj-ea"/>
              </a:rPr>
              <a:t>_________________________________________________________________</a:t>
            </a:r>
          </a:p>
          <a:p>
            <a:pPr algn="r">
              <a:lnSpc>
                <a:spcPts val="1500"/>
              </a:lnSpc>
            </a:pPr>
            <a:endParaRPr lang="en-US" altLang="zh-TW" sz="1700" b="1" dirty="0">
              <a:latin typeface="+mj-ea"/>
              <a:ea typeface="+mj-ea"/>
            </a:endParaRPr>
          </a:p>
          <a:p>
            <a:pPr algn="r">
              <a:lnSpc>
                <a:spcPts val="1500"/>
              </a:lnSpc>
            </a:pPr>
            <a:r>
              <a:rPr lang="zh-TW" altLang="en-US" sz="1700" b="1" dirty="0" smtClean="0">
                <a:latin typeface="+mj-ea"/>
                <a:ea typeface="+mj-ea"/>
              </a:rPr>
              <a:t>在生活習慣上：</a:t>
            </a:r>
            <a:r>
              <a:rPr lang="en-US" altLang="zh-TW" sz="1700" b="1" dirty="0" smtClean="0">
                <a:latin typeface="+mj-ea"/>
              </a:rPr>
              <a:t>__________________________________________________</a:t>
            </a:r>
            <a:endParaRPr lang="en-US" altLang="zh-TW" sz="1700" b="1" dirty="0">
              <a:latin typeface="+mj-ea"/>
            </a:endParaRPr>
          </a:p>
          <a:p>
            <a:pPr algn="r">
              <a:lnSpc>
                <a:spcPts val="1500"/>
              </a:lnSpc>
            </a:pPr>
            <a:endParaRPr lang="en-US" altLang="zh-TW" sz="1700" b="1" dirty="0">
              <a:latin typeface="+mj-ea"/>
              <a:ea typeface="+mj-ea"/>
            </a:endParaRPr>
          </a:p>
          <a:p>
            <a:pPr algn="r">
              <a:lnSpc>
                <a:spcPts val="1500"/>
              </a:lnSpc>
            </a:pPr>
            <a:r>
              <a:rPr lang="en-US" altLang="zh-TW" sz="1700" b="1" dirty="0" smtClean="0">
                <a:latin typeface="+mj-ea"/>
                <a:ea typeface="+mj-ea"/>
              </a:rPr>
              <a:t>_________________________________________________________________</a:t>
            </a:r>
          </a:p>
          <a:p>
            <a:pPr algn="r">
              <a:lnSpc>
                <a:spcPts val="1500"/>
              </a:lnSpc>
            </a:pPr>
            <a:endParaRPr lang="en-US" altLang="zh-TW" sz="1700" b="1" dirty="0">
              <a:latin typeface="+mj-ea"/>
              <a:ea typeface="+mj-ea"/>
            </a:endParaRPr>
          </a:p>
          <a:p>
            <a:pPr algn="r">
              <a:lnSpc>
                <a:spcPts val="1500"/>
              </a:lnSpc>
            </a:pPr>
            <a:r>
              <a:rPr lang="zh-TW" altLang="en-US" sz="1700" b="1" dirty="0" smtClean="0">
                <a:latin typeface="+mj-ea"/>
                <a:ea typeface="+mj-ea"/>
              </a:rPr>
              <a:t>在宗教信仰上：</a:t>
            </a:r>
            <a:r>
              <a:rPr lang="en-US" altLang="zh-TW" sz="1700" b="1" dirty="0" smtClean="0">
                <a:latin typeface="+mj-ea"/>
                <a:ea typeface="+mj-ea"/>
              </a:rPr>
              <a:t>__________________________________________________</a:t>
            </a:r>
          </a:p>
          <a:p>
            <a:pPr algn="r">
              <a:lnSpc>
                <a:spcPts val="1500"/>
              </a:lnSpc>
            </a:pPr>
            <a:endParaRPr lang="en-US" altLang="zh-TW" sz="1700" b="1" dirty="0">
              <a:latin typeface="+mj-ea"/>
              <a:ea typeface="+mj-ea"/>
            </a:endParaRPr>
          </a:p>
          <a:p>
            <a:pPr algn="r">
              <a:lnSpc>
                <a:spcPts val="1500"/>
              </a:lnSpc>
            </a:pPr>
            <a:r>
              <a:rPr lang="en-US" altLang="zh-TW" sz="1700" b="1" dirty="0" smtClean="0">
                <a:latin typeface="+mj-ea"/>
                <a:ea typeface="+mj-ea"/>
              </a:rPr>
              <a:t>_________________________________________________________________</a:t>
            </a:r>
          </a:p>
          <a:p>
            <a:pPr algn="r">
              <a:lnSpc>
                <a:spcPts val="1500"/>
              </a:lnSpc>
            </a:pPr>
            <a:endParaRPr lang="en-US" altLang="zh-TW" sz="1700" b="1" dirty="0">
              <a:latin typeface="+mj-ea"/>
              <a:ea typeface="+mj-ea"/>
            </a:endParaRPr>
          </a:p>
          <a:p>
            <a:pPr algn="r">
              <a:lnSpc>
                <a:spcPts val="1500"/>
              </a:lnSpc>
            </a:pPr>
            <a:r>
              <a:rPr lang="zh-TW" altLang="en-US" sz="1700" b="1" dirty="0">
                <a:latin typeface="+mj-ea"/>
                <a:ea typeface="+mj-ea"/>
              </a:rPr>
              <a:t>我對他們的感受</a:t>
            </a:r>
            <a:r>
              <a:rPr lang="zh-TW" altLang="en-US" sz="1700" b="1" dirty="0" smtClean="0">
                <a:latin typeface="+mj-ea"/>
                <a:ea typeface="+mj-ea"/>
              </a:rPr>
              <a:t>是：</a:t>
            </a:r>
            <a:r>
              <a:rPr lang="en-US" altLang="zh-TW" sz="1700" b="1" dirty="0" smtClean="0">
                <a:latin typeface="+mj-ea"/>
                <a:ea typeface="+mj-ea"/>
              </a:rPr>
              <a:t>_____________________________________________</a:t>
            </a:r>
          </a:p>
          <a:p>
            <a:pPr algn="r">
              <a:lnSpc>
                <a:spcPts val="1500"/>
              </a:lnSpc>
            </a:pPr>
            <a:endParaRPr lang="en-US" altLang="zh-TW" sz="1700" b="1" dirty="0">
              <a:latin typeface="+mj-ea"/>
              <a:ea typeface="+mj-ea"/>
            </a:endParaRPr>
          </a:p>
          <a:p>
            <a:pPr algn="r">
              <a:lnSpc>
                <a:spcPts val="1500"/>
              </a:lnSpc>
            </a:pPr>
            <a:r>
              <a:rPr lang="en-US" altLang="zh-TW" sz="1700" b="1" dirty="0" smtClean="0">
                <a:latin typeface="+mj-ea"/>
                <a:ea typeface="+mj-ea"/>
              </a:rPr>
              <a:t>_________________________________________________________________</a:t>
            </a:r>
          </a:p>
          <a:p>
            <a:pPr>
              <a:lnSpc>
                <a:spcPts val="1500"/>
              </a:lnSpc>
            </a:pPr>
            <a:endParaRPr lang="en-US" altLang="zh-TW" sz="1700" b="1" dirty="0">
              <a:latin typeface="+mj-ea"/>
              <a:ea typeface="+mj-ea"/>
            </a:endParaRPr>
          </a:p>
          <a:p>
            <a:pPr>
              <a:lnSpc>
                <a:spcPts val="1500"/>
              </a:lnSpc>
            </a:pPr>
            <a:r>
              <a:rPr lang="zh-TW" altLang="en-US" sz="1700" b="1" dirty="0" smtClean="0">
                <a:latin typeface="+mj-ea"/>
                <a:ea typeface="+mj-ea"/>
              </a:rPr>
              <a:t> 檢視</a:t>
            </a:r>
            <a:r>
              <a:rPr lang="zh-TW" altLang="en-US" sz="1700" b="1" dirty="0">
                <a:latin typeface="+mj-ea"/>
                <a:ea typeface="+mj-ea"/>
              </a:rPr>
              <a:t>一下自己，是否對他們有歧視的行動或想法哦！</a:t>
            </a:r>
            <a:endParaRPr lang="en-US" altLang="zh-TW" sz="1700" b="1" dirty="0" smtClean="0">
              <a:latin typeface="+mj-ea"/>
              <a:ea typeface="+mj-ea"/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8839200" y="321945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5052176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mpd="sng">
                      <a:solidFill>
                        <a:schemeClr val="bg1"/>
                      </a:solidFill>
                      <a:prstDash val="solid"/>
                    </a:lnL>
                    <a:lnR w="38100" cmpd="sng">
                      <a:solidFill>
                        <a:schemeClr val="bg1"/>
                      </a:solidFill>
                      <a:prstDash val="solid"/>
                    </a:lnR>
                    <a:lnT w="38100" cmpd="sng">
                      <a:solidFill>
                        <a:schemeClr val="bg1"/>
                      </a:solidFill>
                      <a:prstDash val="solid"/>
                    </a:lnT>
                    <a:lnB w="381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1196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256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83568" y="792550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總結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3568" y="1916832"/>
            <a:ext cx="7704856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zh-TW" altLang="en-US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不論對方是喜歡的人或討厭的人，不管遇到任何開心或麻煩的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事，都</a:t>
            </a:r>
            <a:r>
              <a:rPr lang="zh-TW" altLang="en-US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要心平氣和地處理事、對待人，這就是「是非要溫柔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」。</a:t>
            </a:r>
            <a:endParaRPr lang="zh-TW" altLang="en-US" sz="3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797152"/>
            <a:ext cx="3258130" cy="170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9552" y="914635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播放心靈環保兒童生活教育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動畫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DVD—</a:t>
            </a:r>
          </a:p>
          <a:p>
            <a:pPr lvl="0"/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阿利亞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阿姨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en-US" altLang="zh-TW" sz="2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    </a:t>
            </a:r>
            <a:endParaRPr lang="en-US" altLang="zh-TW" sz="20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3528" y="5805264"/>
            <a:ext cx="903324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r>
              <a:rPr lang="zh-TW" altLang="en-US" sz="3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3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說一說</a:t>
            </a:r>
            <a:r>
              <a:rPr lang="zh-TW" altLang="en-US" sz="3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國際移工</a:t>
            </a:r>
            <a:r>
              <a:rPr lang="en-US" altLang="zh-TW" sz="3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外籍工作者</a:t>
            </a:r>
            <a:r>
              <a:rPr lang="en-US" altLang="zh-TW" sz="3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對台灣的貢獻。</a:t>
            </a:r>
            <a:endParaRPr kumimoji="0" lang="zh-TW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47664" y="5298716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u="sng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https://www.youtube.com/watch?v=SaWWEoD3bQ8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2113598"/>
            <a:ext cx="4240560" cy="304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047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31640" y="476672"/>
            <a:ext cx="6761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第十五單元 </a:t>
            </a:r>
            <a:r>
              <a:rPr lang="zh-TW" altLang="en-US" sz="3600" b="1" spc="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滾</a:t>
            </a:r>
            <a:r>
              <a:rPr lang="zh-TW" altLang="en-US" sz="3600" b="1" spc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回去！清國</a:t>
            </a:r>
            <a:r>
              <a:rPr lang="zh-TW" altLang="en-US" sz="3600" b="1" spc="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奴</a:t>
            </a:r>
            <a:r>
              <a:rPr lang="en-US" altLang="zh-TW" sz="3600" b="1" spc="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3600" b="1" spc="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47664" y="5780782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1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財團法人法鼓山文教基金會、財團法人台北市中華文教會館</a:t>
            </a:r>
            <a:endParaRPr lang="en-US" altLang="zh-TW" sz="1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sz="1600" kern="100" dirty="0" smtClean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大智慧過</a:t>
            </a:r>
            <a:r>
              <a:rPr lang="zh-TW" altLang="zh-TW" sz="1600" kern="100" dirty="0" smtClean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生活》</a:t>
            </a:r>
            <a:r>
              <a:rPr lang="zh-TW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教材</a:t>
            </a:r>
            <a:r>
              <a:rPr lang="zh-TW" altLang="zh-TW" sz="1600" kern="100" dirty="0" smtClean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出處</a:t>
            </a:r>
            <a:endParaRPr lang="en-US" altLang="zh-TW" sz="1600" kern="100" dirty="0" smtClean="0">
              <a:solidFill>
                <a:prstClr val="black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en-US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https://life.ddm.org.tw/wisdom2011/%</a:t>
            </a:r>
            <a:r>
              <a:rPr lang="en-US" altLang="zh-TW" sz="1600" kern="100" dirty="0" smtClean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5Cpdf%5C01%5C01-15.pdf</a:t>
            </a:r>
            <a:endParaRPr lang="en-US" altLang="zh-TW" sz="1600" kern="100" dirty="0" smtClean="0">
              <a:solidFill>
                <a:prstClr val="black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847101" y="1314636"/>
            <a:ext cx="5730482" cy="4082970"/>
            <a:chOff x="1779330" y="1138132"/>
            <a:chExt cx="5874498" cy="4388392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79330" y="1138132"/>
              <a:ext cx="5688299" cy="4127583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6084168" y="5157192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繪者：四小折</a:t>
              </a:r>
              <a:endParaRPr lang="zh-TW" altLang="en-US" dirty="0"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31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677852" y="466923"/>
            <a:ext cx="1657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7852" y="1649187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文中的黑人夫妻為何要來按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門鈴？</a:t>
            </a:r>
            <a:endParaRPr lang="zh-TW" altLang="en-US" sz="32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15616" y="2492896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希望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孩子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不會受到種族歧視，能被鄰居們接受。</a:t>
            </a:r>
            <a:endParaRPr lang="zh-TW" altLang="en-US" sz="3200" b="1" dirty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7584" y="3861048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2.</a:t>
            </a:r>
            <a:r>
              <a:rPr kumimoji="1"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黑人夫婦說的那些話，道出他們什麼</a:t>
            </a:r>
            <a:endParaRPr kumimoji="1" lang="en-US" altLang="zh-TW" sz="32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kumimoji="1"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心聲？</a:t>
            </a:r>
            <a:endParaRPr kumimoji="1" lang="zh-TW" altLang="en-US" sz="32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59632" y="5085184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怕子女因種族歧視而心靈受傷。</a:t>
            </a:r>
            <a:endParaRPr lang="en-US" altLang="zh-TW" sz="3200" b="1" dirty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5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99591" y="980728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3.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作者及家人曾受到什麼種族歧視？</a:t>
            </a:r>
          </a:p>
        </p:txBody>
      </p:sp>
      <p:sp>
        <p:nvSpPr>
          <p:cNvPr id="5" name="矩形 4"/>
          <p:cNvSpPr/>
          <p:nvPr/>
        </p:nvSpPr>
        <p:spPr>
          <a:xfrm>
            <a:off x="1331640" y="1772816"/>
            <a:ext cx="6768752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0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有一天</a:t>
            </a:r>
            <a:r>
              <a:rPr lang="zh-TW" altLang="en-US" sz="30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，作者在</a:t>
            </a:r>
            <a:r>
              <a:rPr lang="zh-TW" altLang="en-US" sz="30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門口掃落葉，一輛車疾駛而過，裡面一大堆年輕人，伸出頭，伸出手，伸出中指，</a:t>
            </a:r>
            <a:r>
              <a:rPr lang="zh-TW" altLang="en-US" sz="30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對他吼</a:t>
            </a:r>
            <a:r>
              <a:rPr lang="zh-TW" altLang="en-US" sz="30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：「滾回你的老家！清國奴（</a:t>
            </a:r>
            <a:r>
              <a:rPr lang="en-US" altLang="zh-TW" sz="30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Chink</a:t>
            </a:r>
            <a:r>
              <a:rPr lang="zh-TW" altLang="en-US" sz="30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）！」。</a:t>
            </a:r>
            <a:endParaRPr lang="en-US" altLang="zh-TW" sz="30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500"/>
              </a:lnSpc>
            </a:pPr>
            <a:endParaRPr lang="en-US" altLang="zh-TW" sz="30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500"/>
              </a:lnSpc>
            </a:pPr>
            <a:endParaRPr lang="en-US" altLang="zh-TW" sz="30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0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還有一次</a:t>
            </a:r>
            <a:r>
              <a:rPr lang="zh-TW" altLang="en-US" sz="30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，對街</a:t>
            </a:r>
            <a:r>
              <a:rPr lang="zh-TW" altLang="en-US" sz="30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幾個白人小孩</a:t>
            </a:r>
            <a:r>
              <a:rPr lang="zh-TW" altLang="en-US" sz="30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，隔</a:t>
            </a:r>
            <a:r>
              <a:rPr lang="zh-TW" altLang="en-US" sz="30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著</a:t>
            </a:r>
            <a:r>
              <a:rPr lang="zh-TW" altLang="en-US" sz="30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馬路對</a:t>
            </a:r>
            <a:r>
              <a:rPr lang="zh-TW" altLang="en-US" sz="30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奶奶扔石子</a:t>
            </a:r>
            <a:r>
              <a:rPr lang="zh-TW" altLang="en-US" sz="30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0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500"/>
              </a:lnSpc>
            </a:pPr>
            <a:endParaRPr lang="en-US" altLang="zh-TW" sz="30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753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75556" y="980728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他們面對歧視的處理方式為何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32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你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認同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嗎？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為什麼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7584" y="2204864"/>
            <a:ext cx="777686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作者以牙還牙，年輕人吼他他吼回去。</a:t>
            </a: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白人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小孩對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奶奶扔石子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，作者把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石頭甩回去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，和他們對罵。奶奶把他拉回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，說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：「不用提了！冤冤相報，沒完！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TW" sz="3200" b="1" dirty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97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2848" y="832359"/>
            <a:ext cx="781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你曾經見過或遭受過什麼樣的歧視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行為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呢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</a:t>
            </a:r>
            <a:r>
              <a:rPr lang="en-US" altLang="zh-TW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P.67</a:t>
            </a:r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體驗與學習第五項</a:t>
            </a:r>
            <a:r>
              <a:rPr lang="en-US" altLang="zh-TW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708920"/>
            <a:ext cx="7991475" cy="140017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95936" y="44371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大智慧過生活第一冊第</a:t>
            </a:r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67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</a:t>
            </a:r>
            <a:endParaRPr lang="en-US" altLang="zh-TW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財團法人台北市中華佛教文化館</a:t>
            </a:r>
            <a:endParaRPr lang="zh-TW" altLang="en-US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76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620688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教師結語</a:t>
            </a:r>
          </a:p>
        </p:txBody>
      </p:sp>
      <p:sp>
        <p:nvSpPr>
          <p:cNvPr id="3" name="矩形 2"/>
          <p:cNvSpPr/>
          <p:nvPr/>
        </p:nvSpPr>
        <p:spPr>
          <a:xfrm>
            <a:off x="827584" y="1772816"/>
            <a:ext cx="7625322" cy="4085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常生活中，我們經常可以看到許多新住民在各角落努力打拚的身影。你可以想像，如果沒有他們的協助，我們的生活會變成什麼樣嗎？隨著臺灣進入多元種族的社會型態，我們也要徹底拋棄對不同種族的偏見和歧視，才能真正成為地球村裡的世界公民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94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81236" y="476672"/>
            <a:ext cx="76791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4400" b="1" dirty="0">
                <a:latin typeface="標楷體" pitchFamily="65" charset="-120"/>
                <a:ea typeface="標楷體" pitchFamily="65" charset="-120"/>
              </a:rPr>
              <a:t>體驗與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學習 </a:t>
            </a:r>
            <a:r>
              <a:rPr lang="en-US" altLang="zh-TW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配合課本</a:t>
            </a:r>
            <a:r>
              <a:rPr lang="en-US" altLang="zh-TW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P.66</a:t>
            </a:r>
            <a:r>
              <a:rPr lang="en-US" altLang="zh-TW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    </a:t>
            </a:r>
            <a:endParaRPr lang="zh-TW" altLang="en-US" sz="5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7584" y="1700808"/>
            <a:ext cx="7564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你覺得具備哪些條件的人，能成為你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的好朋友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呢？ 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" y="2767012"/>
            <a:ext cx="7891276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086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6316</TotalTime>
  <Words>675</Words>
  <Application>Microsoft Office PowerPoint</Application>
  <PresentationFormat>如螢幕大小 (4:3)</PresentationFormat>
  <Paragraphs>76</Paragraphs>
  <Slides>12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流線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減塑慢行</dc:title>
  <dc:creator>afang afang</dc:creator>
  <cp:lastModifiedBy>tcv01</cp:lastModifiedBy>
  <cp:revision>804</cp:revision>
  <dcterms:created xsi:type="dcterms:W3CDTF">2016-01-05T01:21:55Z</dcterms:created>
  <dcterms:modified xsi:type="dcterms:W3CDTF">2022-03-14T03:12:07Z</dcterms:modified>
</cp:coreProperties>
</file>