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360" r:id="rId2"/>
    <p:sldId id="336" r:id="rId3"/>
    <p:sldId id="361" r:id="rId4"/>
    <p:sldId id="343" r:id="rId5"/>
    <p:sldId id="344" r:id="rId6"/>
    <p:sldId id="364" r:id="rId7"/>
    <p:sldId id="349" r:id="rId8"/>
    <p:sldId id="367" r:id="rId9"/>
    <p:sldId id="368" r:id="rId10"/>
    <p:sldId id="341" r:id="rId11"/>
    <p:sldId id="355" r:id="rId12"/>
    <p:sldId id="359" r:id="rId13"/>
    <p:sldId id="353" r:id="rId14"/>
    <p:sldId id="369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F9F"/>
    <a:srgbClr val="AC2A8A"/>
    <a:srgbClr val="640000"/>
    <a:srgbClr val="CC3300"/>
    <a:srgbClr val="660066"/>
    <a:srgbClr val="E20000"/>
    <a:srgbClr val="F5D7E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4" autoAdjust="0"/>
    <p:restoredTop sz="94660"/>
  </p:normalViewPr>
  <p:slideViewPr>
    <p:cSldViewPr showGuides="1">
      <p:cViewPr varScale="1">
        <p:scale>
          <a:sx n="66" d="100"/>
          <a:sy n="66" d="100"/>
        </p:scale>
        <p:origin x="-157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DF691-10A4-4F78-BDB0-CB072D016C09}" type="datetimeFigureOut">
              <a:rPr lang="zh-TW" altLang="en-US" smtClean="0"/>
              <a:pPr/>
              <a:t>2022/3/14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CEAFE-E50B-4C63-8C62-5C8121C382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11115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CEAFE-E50B-4C63-8C62-5C8121C3820A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25637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CEAFE-E50B-4C63-8C62-5C8121C3820A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61688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2022/3/14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2022/3/14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2022/3/14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ACB9EF-EA0A-453B-A50E-B337B61CEC40}" type="datetimeFigureOut">
              <a:rPr lang="zh-TW" altLang="en-US" smtClean="0"/>
              <a:pPr/>
              <a:t>2022/3/14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f-xHIMt2Y2c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Z4UFvFqiV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life.ddm.org.tw/wisdom2011/pdf/01/01-14.pdf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836712"/>
            <a:ext cx="6923266" cy="5749664"/>
          </a:xfrm>
          <a:prstGeom prst="rect">
            <a:avLst/>
          </a:prstGeom>
        </p:spPr>
      </p:pic>
      <p:grpSp>
        <p:nvGrpSpPr>
          <p:cNvPr id="2" name="群組 4"/>
          <p:cNvGrpSpPr/>
          <p:nvPr/>
        </p:nvGrpSpPr>
        <p:grpSpPr>
          <a:xfrm>
            <a:off x="6251340" y="379455"/>
            <a:ext cx="2489727" cy="2304257"/>
            <a:chOff x="428936" y="320332"/>
            <a:chExt cx="2271883" cy="2179690"/>
          </a:xfrm>
        </p:grpSpPr>
        <p:sp>
          <p:nvSpPr>
            <p:cNvPr id="6" name="橢圓 5"/>
            <p:cNvSpPr/>
            <p:nvPr/>
          </p:nvSpPr>
          <p:spPr>
            <a:xfrm>
              <a:off x="428936" y="320332"/>
              <a:ext cx="2271883" cy="217969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橢圓 4"/>
            <p:cNvSpPr/>
            <p:nvPr/>
          </p:nvSpPr>
          <p:spPr>
            <a:xfrm>
              <a:off x="428936" y="428936"/>
              <a:ext cx="2071086" cy="2071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2400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新細明體" panose="02020500000000000000" pitchFamily="18" charset="-120"/>
                  <a:cs typeface="+mn-cs"/>
                </a:rPr>
                <a:t>閉上眼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/>
              </a:r>
              <a:b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</a:br>
              <a:r>
                <a:rPr kumimoji="0" lang="zh-TW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新細明體" panose="02020500000000000000" pitchFamily="18" charset="-120"/>
                  <a:cs typeface="+mn-cs"/>
                </a:rPr>
                <a:t>放輕鬆</a:t>
              </a:r>
              <a:endPara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BF5F9"/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114655" y="5733256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繪者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: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紫薇</a:t>
            </a:r>
          </a:p>
        </p:txBody>
      </p:sp>
    </p:spTree>
    <p:extLst>
      <p:ext uri="{BB962C8B-B14F-4D97-AF65-F5344CB8AC3E}">
        <p14:creationId xmlns:p14="http://schemas.microsoft.com/office/powerpoint/2010/main" xmlns="" val="3222562493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4" y="548680"/>
            <a:ext cx="29546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教師結語</a:t>
            </a:r>
          </a:p>
        </p:txBody>
      </p:sp>
      <p:sp>
        <p:nvSpPr>
          <p:cNvPr id="3" name="矩形 2"/>
          <p:cNvSpPr/>
          <p:nvPr/>
        </p:nvSpPr>
        <p:spPr>
          <a:xfrm>
            <a:off x="971600" y="1916832"/>
            <a:ext cx="6984776" cy="2931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4500"/>
              </a:lnSpc>
              <a:buFont typeface="Wingdings" panose="05000000000000000000" pitchFamily="2" charset="2"/>
              <a:buChar char="l"/>
            </a:pP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</a:t>
            </a: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和朋友起爭執或有誤會時，想一想朋友對你好的地方，誰對誰錯、誰先向誰和解，也就沒那麼要緊了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b="1" dirty="0" smtClean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lnSpc>
                <a:spcPts val="4500"/>
              </a:lnSpc>
              <a:buFont typeface="Wingdings" panose="05000000000000000000" pitchFamily="2" charset="2"/>
              <a:buChar char="l"/>
            </a:pP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</a:t>
            </a: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真誠的心維繫友情，是保持友誼長存的祕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訣。</a:t>
            </a:r>
            <a:endParaRPr lang="zh-TW" altLang="en-US" sz="3200" b="1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94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39552" y="444153"/>
            <a:ext cx="30059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4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體驗與學習</a:t>
            </a:r>
          </a:p>
        </p:txBody>
      </p:sp>
      <p:sp>
        <p:nvSpPr>
          <p:cNvPr id="4" name="矩形 3"/>
          <p:cNvSpPr/>
          <p:nvPr/>
        </p:nvSpPr>
        <p:spPr>
          <a:xfrm>
            <a:off x="4644008" y="836712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配合課本</a:t>
            </a:r>
            <a:r>
              <a:rPr lang="en-US" altLang="zh-TW" sz="2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P.63</a:t>
            </a:r>
            <a:r>
              <a:rPr lang="en-US" altLang="zh-TW" sz="2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340768"/>
            <a:ext cx="7056784" cy="436728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71600" y="5733257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截圖自</a:t>
            </a:r>
            <a:r>
              <a:rPr lang="en-US" altLang="zh-TW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大智慧過生活第一冊第</a:t>
            </a:r>
            <a:r>
              <a:rPr lang="en-US" altLang="zh-TW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63</a:t>
            </a: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endParaRPr lang="en-US" altLang="zh-TW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出版單位</a:t>
            </a:r>
            <a:r>
              <a:rPr lang="en-US" altLang="zh-TW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lvl="0"/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財團法人法鼓山文教基金會、財團法人台北市中華佛教文化館</a:t>
            </a:r>
          </a:p>
          <a:p>
            <a:pPr lvl="0"/>
            <a:endParaRPr lang="zh-TW" altLang="en-US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294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39552" y="444153"/>
            <a:ext cx="30059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4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體驗與學習</a:t>
            </a:r>
          </a:p>
        </p:txBody>
      </p:sp>
      <p:sp>
        <p:nvSpPr>
          <p:cNvPr id="4" name="矩形 3"/>
          <p:cNvSpPr/>
          <p:nvPr/>
        </p:nvSpPr>
        <p:spPr>
          <a:xfrm>
            <a:off x="4546390" y="764704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配合課本</a:t>
            </a:r>
            <a:r>
              <a:rPr lang="en-US" altLang="zh-TW" sz="2400" b="1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P.63</a:t>
            </a:r>
            <a:r>
              <a:rPr lang="en-US" altLang="zh-TW" sz="2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611560" y="1556792"/>
            <a:ext cx="7468777" cy="4104456"/>
            <a:chOff x="631615" y="1700808"/>
            <a:chExt cx="7829550" cy="4680520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1615" y="1700808"/>
              <a:ext cx="7829550" cy="4608512"/>
            </a:xfrm>
            <a:prstGeom prst="rect">
              <a:avLst/>
            </a:prstGeom>
          </p:spPr>
        </p:pic>
        <p:sp>
          <p:nvSpPr>
            <p:cNvPr id="6" name="圓角矩形 5"/>
            <p:cNvSpPr/>
            <p:nvPr/>
          </p:nvSpPr>
          <p:spPr>
            <a:xfrm>
              <a:off x="8028384" y="5733256"/>
              <a:ext cx="432781" cy="648072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8" name="矩形 7"/>
          <p:cNvSpPr/>
          <p:nvPr/>
        </p:nvSpPr>
        <p:spPr>
          <a:xfrm>
            <a:off x="1187624" y="5657671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截圖自</a:t>
            </a:r>
            <a:r>
              <a:rPr lang="en-US" altLang="zh-TW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大智慧過生活第一冊第</a:t>
            </a:r>
            <a:r>
              <a:rPr lang="en-US" altLang="zh-TW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63</a:t>
            </a: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endParaRPr lang="en-US" altLang="zh-TW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出版單位</a:t>
            </a:r>
            <a:r>
              <a:rPr lang="en-US" altLang="zh-TW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lvl="0"/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財團法人法鼓山文教基金會、財團法人台北市中華佛教文化館</a:t>
            </a:r>
          </a:p>
          <a:p>
            <a:pPr lvl="0"/>
            <a:endParaRPr lang="zh-TW" altLang="en-US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026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83568" y="792550"/>
            <a:ext cx="2357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總 結</a:t>
            </a:r>
            <a:endParaRPr kumimoji="0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5198152"/>
            <a:ext cx="2741434" cy="1433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683568" y="1887566"/>
            <a:ext cx="73448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6000"/>
              </a:lnSpc>
            </a:pPr>
            <a:r>
              <a:rPr lang="zh-TW" altLang="en-US" sz="4000" b="1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不論對方是喜歡的人或討厭的人，不管遇到任何開心或麻煩的事，都要心平氣和地處理事、對待人，這就是「是非要溫柔」。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967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19672" y="6165304"/>
            <a:ext cx="66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indent="179705">
              <a:spcAft>
                <a:spcPts val="0"/>
              </a:spcAft>
            </a:pPr>
            <a:r>
              <a:rPr lang="en-US" altLang="zh-TW" sz="2000" u="sng" kern="100" dirty="0" smtClean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altLang="zh-TW" sz="2000" u="sng" kern="10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2"/>
              </a:rPr>
              <a:t>://www.youtube.com/watch?v=f-xHIMt2Y2c</a:t>
            </a:r>
            <a:endParaRPr lang="zh-TW" altLang="en-US" sz="2000" dirty="0"/>
          </a:p>
        </p:txBody>
      </p:sp>
      <p:sp>
        <p:nvSpPr>
          <p:cNvPr id="3" name="矩形 2"/>
          <p:cNvSpPr/>
          <p:nvPr/>
        </p:nvSpPr>
        <p:spPr>
          <a:xfrm>
            <a:off x="0" y="476672"/>
            <a:ext cx="37516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179705"/>
            <a:r>
              <a:rPr lang="zh-TW" altLang="zh-TW" sz="44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【補充資料】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4861" t="23422" r="44466" b="22438"/>
          <a:stretch>
            <a:fillRect/>
          </a:stretch>
        </p:blipFill>
        <p:spPr bwMode="auto">
          <a:xfrm>
            <a:off x="1907704" y="1988840"/>
            <a:ext cx="5292080" cy="3960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1619672" y="1268760"/>
            <a:ext cx="53418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0" indent="179705">
              <a:spcAft>
                <a:spcPts val="0"/>
              </a:spcAft>
            </a:pPr>
            <a:r>
              <a:rPr lang="zh-TW" altLang="zh-TW" sz="28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MS Mincho"/>
              </a:rPr>
              <a:t>播放：什麼才是真正的朋友？</a:t>
            </a:r>
            <a:endParaRPr lang="en-US" altLang="zh-TW" sz="2800" kern="100" dirty="0" smtClean="0">
              <a:latin typeface="Calibri" panose="020F0502020204030204" pitchFamily="34" charset="0"/>
              <a:ea typeface="標楷體" panose="03000509000000000000" pitchFamily="65" charset="-120"/>
              <a:cs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494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43608" y="1019556"/>
            <a:ext cx="74731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播放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「五月天 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Mayday【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垃圾車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朋友版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Garbage Truck (Friends Version)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」短片</a:t>
            </a:r>
          </a:p>
        </p:txBody>
      </p:sp>
      <p:sp>
        <p:nvSpPr>
          <p:cNvPr id="4" name="矩形 3"/>
          <p:cNvSpPr/>
          <p:nvPr/>
        </p:nvSpPr>
        <p:spPr>
          <a:xfrm>
            <a:off x="1737653" y="5624306"/>
            <a:ext cx="4288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這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首歌曲要表達什麼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 flipH="1">
            <a:off x="1619672" y="5084039"/>
            <a:ext cx="5904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u="sng" kern="10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https://www.youtube.com/watch?v=iZ4UFvFqiVg</a:t>
            </a:r>
            <a:endParaRPr lang="zh-TW" altLang="zh-TW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2204864"/>
            <a:ext cx="3523848" cy="278387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619672" y="6381328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002060"/>
                </a:solidFill>
              </a:rPr>
              <a:t>（或參考補充資料）</a:t>
            </a:r>
          </a:p>
        </p:txBody>
      </p:sp>
    </p:spTree>
    <p:extLst>
      <p:ext uri="{BB962C8B-B14F-4D97-AF65-F5344CB8AC3E}">
        <p14:creationId xmlns:p14="http://schemas.microsoft.com/office/powerpoint/2010/main" xmlns="" val="200786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691680" y="692696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第十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四</a:t>
            </a: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單元</a:t>
            </a:r>
            <a:endParaRPr kumimoji="0" lang="en-US" altLang="zh-TW" sz="3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用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真誠化開</a:t>
            </a: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誤解</a:t>
            </a:r>
            <a:endParaRPr kumimoji="0" lang="zh-TW" alt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21336" y="5804258"/>
            <a:ext cx="6865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出版單位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財團法人法鼓山文教基金會、財團法人台北市中華佛教文化館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16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kumimoji="0" lang="zh-TW" altLang="zh-TW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標楷體" panose="03000509000000000000" pitchFamily="65" charset="-120"/>
                <a:cs typeface="Times New Roman" panose="02020603050405020304" pitchFamily="18" charset="0"/>
              </a:rPr>
              <a:t>大智慧過生活》教材</a:t>
            </a:r>
            <a:r>
              <a:rPr kumimoji="0" lang="zh-TW" altLang="zh-TW" sz="16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標楷體" panose="03000509000000000000" pitchFamily="65" charset="-120"/>
                <a:cs typeface="Times New Roman" panose="02020603050405020304" pitchFamily="18" charset="0"/>
              </a:rPr>
              <a:t>出處</a:t>
            </a:r>
            <a:endParaRPr kumimoji="0" lang="en-US" altLang="zh-TW" sz="1600" b="0" i="0" u="none" strike="noStrike" kern="1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  <a:hlinkClick r:id="rId2"/>
              </a:rPr>
              <a:t>https://life.ddm.org.tw/wisdom2011/%5Cpdf%5C01%5C01-14.pdf</a:t>
            </a:r>
            <a:endParaRPr kumimoji="0" lang="zh-TW" altLang="en-US" sz="1600" b="0" i="0" u="none" strike="noStrike" kern="1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2214920" y="2012116"/>
            <a:ext cx="5098764" cy="3594858"/>
            <a:chOff x="2339752" y="2135138"/>
            <a:chExt cx="5098764" cy="3594858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tretch>
              <a:fillRect/>
            </a:stretch>
          </p:blipFill>
          <p:spPr>
            <a:xfrm>
              <a:off x="2339752" y="2135138"/>
              <a:ext cx="5001210" cy="355881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</p:pic>
        <p:sp>
          <p:nvSpPr>
            <p:cNvPr id="5" name="矩形 4"/>
            <p:cNvSpPr/>
            <p:nvPr/>
          </p:nvSpPr>
          <p:spPr>
            <a:xfrm>
              <a:off x="6022744" y="5391442"/>
              <a:ext cx="141577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TW" altLang="en-US" sz="1600" dirty="0">
                  <a:solidFill>
                    <a:prstClr val="black"/>
                  </a:solidFill>
                  <a:latin typeface="標楷體" pitchFamily="65" charset="-120"/>
                  <a:ea typeface="標楷體" pitchFamily="65" charset="-120"/>
                </a:rPr>
                <a:t>繪者：四小折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17927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611560" y="548680"/>
            <a:ext cx="1657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提問</a:t>
            </a:r>
            <a:endParaRPr lang="zh-TW" altLang="en-US" sz="5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53780" y="1772816"/>
            <a:ext cx="81902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sz="3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文中被朋友打一記耳光的人有什麼反應？</a:t>
            </a:r>
            <a:endParaRPr lang="zh-TW" altLang="en-US" sz="32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59632" y="2924944"/>
            <a:ext cx="6696744" cy="1742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4400"/>
              </a:lnSpc>
            </a:pP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他覺得受辱，一言不語，在沙子上寫下：「今天我的好朋友打了我一巴掌。」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05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55576" y="908720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TW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2.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後來他遇到意外被救時，又有什麼反應</a:t>
            </a: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？</a:t>
            </a:r>
            <a:endParaRPr kumimoji="1" lang="zh-TW" altLang="en-US" sz="3200" b="1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31640" y="2708920"/>
            <a:ext cx="6624736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400"/>
              </a:lnSpc>
            </a:pP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他拿出一把小劍在石頭上刻了：「今天我的好朋友救了我一命。」</a:t>
            </a:r>
          </a:p>
        </p:txBody>
      </p:sp>
    </p:spTree>
    <p:extLst>
      <p:ext uri="{BB962C8B-B14F-4D97-AF65-F5344CB8AC3E}">
        <p14:creationId xmlns:p14="http://schemas.microsoft.com/office/powerpoint/2010/main" xmlns="" val="371997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27584" y="980728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TW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3.</a:t>
            </a:r>
            <a:r>
              <a:rPr kumimoji="1" lang="zh-TW" altLang="en-US" sz="32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為何兩種情況下，他的處理方式</a:t>
            </a: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不同？</a:t>
            </a:r>
            <a:endParaRPr kumimoji="1" lang="zh-TW" altLang="en-US" sz="3200" b="1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59632" y="2348880"/>
            <a:ext cx="6462972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400"/>
              </a:lnSpc>
            </a:pP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他認為</a:t>
            </a:r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當被一個朋友傷害時，要寫在易忘的地方，風會負責抹去它；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400"/>
              </a:lnSpc>
            </a:pP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如果被幫助，要把它刻在心裡的深處，那裡任何風都不能抹滅它。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814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63588" y="1124744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作者認為努力化解誤會卻無法消除時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 </a:t>
            </a:r>
            <a:endParaRPr lang="en-US" altLang="zh-TW" sz="32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當如何處理？</a:t>
            </a:r>
            <a:endParaRPr lang="en-US" altLang="zh-TW" sz="32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31640" y="2564904"/>
            <a:ext cx="6408712" cy="1750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400"/>
              </a:lnSpc>
            </a:pP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確信誤解終必將轉化為正面印象，抱持著愉快的心情面對誤解，反而有助人際關係的擴展。</a:t>
            </a:r>
          </a:p>
        </p:txBody>
      </p:sp>
    </p:spTree>
    <p:extLst>
      <p:ext uri="{BB962C8B-B14F-4D97-AF65-F5344CB8AC3E}">
        <p14:creationId xmlns:p14="http://schemas.microsoft.com/office/powerpoint/2010/main" xmlns="" val="119092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63588" y="1124744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讀完本文，你覺得保持友誼長存的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秘訣 </a:t>
            </a:r>
            <a:endParaRPr lang="en-US" altLang="zh-TW" sz="32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en-US" altLang="zh-TW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是什麼？</a:t>
            </a:r>
            <a:endParaRPr lang="zh-TW" altLang="en-US" sz="32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31640" y="2564904"/>
            <a:ext cx="6408712" cy="5760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4400"/>
              </a:lnSpc>
              <a:buFont typeface="Wingdings" panose="05000000000000000000" pitchFamily="2" charset="2"/>
              <a:buChar char="l"/>
            </a:pP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真誠相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待</a:t>
            </a:r>
            <a:endParaRPr lang="en-US" altLang="zh-TW" sz="32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lnSpc>
                <a:spcPts val="4400"/>
              </a:lnSpc>
              <a:buFont typeface="Wingdings" panose="05000000000000000000" pitchFamily="2" charset="2"/>
              <a:buChar char="l"/>
            </a:pP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忘記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那些無心的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傷害</a:t>
            </a:r>
            <a:endParaRPr lang="en-US" altLang="zh-TW" sz="32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lnSpc>
                <a:spcPts val="4400"/>
              </a:lnSpc>
              <a:buFont typeface="Wingdings" panose="05000000000000000000" pitchFamily="2" charset="2"/>
              <a:buChar char="l"/>
            </a:pP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銘記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那些真心的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幫助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lnSpc>
                <a:spcPts val="4400"/>
              </a:lnSpc>
              <a:buFont typeface="Wingdings" panose="05000000000000000000" pitchFamily="2" charset="2"/>
              <a:buChar char="l"/>
            </a:pP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化開誤解</a:t>
            </a:r>
            <a:endParaRPr lang="en-US" altLang="zh-TW" sz="32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lnSpc>
                <a:spcPts val="4400"/>
              </a:lnSpc>
              <a:buFont typeface="Wingdings" panose="05000000000000000000" pitchFamily="2" charset="2"/>
              <a:buChar char="l"/>
            </a:pPr>
            <a:r>
              <a:rPr lang="en-US" altLang="zh-TW" sz="3200" b="1" dirty="0" smtClean="0">
                <a:solidFill>
                  <a:srgbClr val="7030A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……</a:t>
            </a:r>
          </a:p>
          <a:p>
            <a:pPr>
              <a:lnSpc>
                <a:spcPts val="4400"/>
              </a:lnSpc>
            </a:pPr>
            <a:endParaRPr lang="en-US" altLang="zh-TW" sz="32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lnSpc>
                <a:spcPts val="4400"/>
              </a:lnSpc>
              <a:buFont typeface="Wingdings" panose="05000000000000000000" pitchFamily="2" charset="2"/>
              <a:buChar char="l"/>
            </a:pP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400"/>
              </a:lnSpc>
            </a:pPr>
            <a:endParaRPr lang="en-US" altLang="zh-TW" sz="32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lnSpc>
                <a:spcPts val="4400"/>
              </a:lnSpc>
              <a:buFont typeface="Wingdings" panose="05000000000000000000" pitchFamily="2" charset="2"/>
              <a:buChar char="l"/>
            </a:pP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600"/>
              </a:lnSpc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72365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899592" y="548680"/>
            <a:ext cx="77841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生活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中與朋友產生誤會或爭執時，你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  </a:t>
            </a:r>
            <a:endParaRPr lang="en-US" altLang="zh-TW" sz="32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何化解</a:t>
            </a:r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配合體驗與學習</a:t>
            </a:r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P.62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sz="32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772816"/>
            <a:ext cx="5472608" cy="4399733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1763688" y="6021288"/>
            <a:ext cx="66967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截圖自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大智慧過生活第一冊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62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endParaRPr lang="en-US" altLang="zh-TW" sz="16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單位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財團法人法鼓山文教基金會、財團法人台北市中華佛教文化館</a:t>
            </a:r>
          </a:p>
          <a:p>
            <a:pPr lvl="0"/>
            <a:endParaRPr lang="zh-TW" altLang="en-US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487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8621</TotalTime>
  <Words>528</Words>
  <Application>Microsoft Office PowerPoint</Application>
  <PresentationFormat>如螢幕大小 (4:3)</PresentationFormat>
  <Paragraphs>58</Paragraphs>
  <Slides>14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流線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減塑慢行</dc:title>
  <dc:creator>afang afang</dc:creator>
  <cp:lastModifiedBy>tcv01</cp:lastModifiedBy>
  <cp:revision>714</cp:revision>
  <dcterms:created xsi:type="dcterms:W3CDTF">2016-01-05T01:21:55Z</dcterms:created>
  <dcterms:modified xsi:type="dcterms:W3CDTF">2022-03-14T02:53:27Z</dcterms:modified>
</cp:coreProperties>
</file>