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339" r:id="rId2"/>
    <p:sldId id="342" r:id="rId3"/>
    <p:sldId id="307" r:id="rId4"/>
    <p:sldId id="345" r:id="rId5"/>
    <p:sldId id="330" r:id="rId6"/>
    <p:sldId id="335" r:id="rId7"/>
    <p:sldId id="344" r:id="rId8"/>
    <p:sldId id="343" r:id="rId9"/>
    <p:sldId id="331" r:id="rId10"/>
    <p:sldId id="336" r:id="rId11"/>
    <p:sldId id="325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EBFF"/>
    <a:srgbClr val="FFCCFF"/>
    <a:srgbClr val="FFF7FF"/>
    <a:srgbClr val="FFFFD5"/>
    <a:srgbClr val="660066"/>
    <a:srgbClr val="E1E387"/>
    <a:srgbClr val="FFCC00"/>
    <a:srgbClr val="CCCC00"/>
    <a:srgbClr val="DCCDA6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2870" autoAdjust="0"/>
  </p:normalViewPr>
  <p:slideViewPr>
    <p:cSldViewPr showGuides="1">
      <p:cViewPr varScale="1">
        <p:scale>
          <a:sx n="66" d="100"/>
          <a:sy n="66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3294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IHXxNJSj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ddm.org.tw/wisdom2011/pdf/01/01-12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閉上眼</a:t>
              </a:r>
              <a:r>
                <a:rPr lang="en-US" sz="4000" b="1" kern="1200" baseline="0" dirty="0" smtClean="0">
                  <a:solidFill>
                    <a:schemeClr val="bg2"/>
                  </a:solidFill>
                </a:rPr>
                <a:t/>
              </a:r>
              <a:br>
                <a:rPr lang="en-US" sz="4000" b="1" kern="1200" baseline="0" dirty="0" smtClean="0">
                  <a:solidFill>
                    <a:schemeClr val="bg2"/>
                  </a:solidFill>
                </a:rPr>
              </a:b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放輕鬆</a:t>
              </a:r>
              <a:endParaRPr lang="zh-TW" sz="4000" b="1" kern="1200" baseline="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</a:p>
        </p:txBody>
      </p:sp>
    </p:spTree>
    <p:extLst>
      <p:ext uri="{BB962C8B-B14F-4D97-AF65-F5344CB8AC3E}">
        <p14:creationId xmlns="" xmlns:p14="http://schemas.microsoft.com/office/powerpoint/2010/main" val="300886252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646290"/>
            <a:ext cx="316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體驗與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975648" y="5229200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第一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55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台北市中華佛教文化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endParaRPr lang="zh-TW" altLang="en-US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907705" y="1568874"/>
            <a:ext cx="3919518" cy="4956470"/>
            <a:chOff x="1907705" y="1568874"/>
            <a:chExt cx="3919518" cy="495647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FFF7FF">
                  <a:tint val="45000"/>
                  <a:satMod val="400000"/>
                </a:srgb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l="32726" t="10909" r="34547" b="12728"/>
            <a:stretch/>
          </p:blipFill>
          <p:spPr>
            <a:xfrm>
              <a:off x="1907705" y="1568874"/>
              <a:ext cx="3919518" cy="495647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文字方塊 5"/>
            <p:cNvSpPr txBox="1"/>
            <p:nvPr/>
          </p:nvSpPr>
          <p:spPr>
            <a:xfrm>
              <a:off x="2267744" y="1988840"/>
              <a:ext cx="2843808" cy="646331"/>
            </a:xfrm>
            <a:prstGeom prst="rect">
              <a:avLst/>
            </a:prstGeom>
            <a:solidFill>
              <a:srgbClr val="FFEBFF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/>
                <a:t>原來我是個富翁，我擁有：</a:t>
              </a:r>
              <a:endParaRPr lang="en-US" altLang="zh-TW" b="1" dirty="0" smtClean="0"/>
            </a:p>
            <a:p>
              <a:r>
                <a:rPr lang="zh-TW" altLang="en-US" b="1" dirty="0" smtClean="0"/>
                <a:t>有形的：</a:t>
              </a:r>
              <a:endParaRPr lang="zh-TW" altLang="en-US" b="1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267744" y="3429000"/>
              <a:ext cx="1152128" cy="369332"/>
            </a:xfrm>
            <a:prstGeom prst="rect">
              <a:avLst/>
            </a:prstGeom>
            <a:solidFill>
              <a:srgbClr val="FFEBFF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/>
                <a:t>無形的：</a:t>
              </a:r>
              <a:endParaRPr lang="zh-TW" altLang="en-US" b="1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267744" y="4509120"/>
              <a:ext cx="1338828" cy="369332"/>
            </a:xfrm>
            <a:prstGeom prst="rect">
              <a:avLst/>
            </a:prstGeom>
            <a:solidFill>
              <a:srgbClr val="FFEBFF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/>
                <a:t>我要感謝：</a:t>
              </a:r>
              <a:endParaRPr lang="zh-TW" altLang="en-US" b="1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123728" y="5445224"/>
              <a:ext cx="3384376" cy="646331"/>
            </a:xfrm>
            <a:prstGeom prst="rect">
              <a:avLst/>
            </a:prstGeom>
            <a:solidFill>
              <a:srgbClr val="FFEBFF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/>
                <a:t>因為他們，讓我知道原來我擁有這麼多有形和無形的財富。</a:t>
              </a:r>
              <a:endParaRPr lang="zh-TW" altLang="en-US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1542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1600" y="764704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81128"/>
            <a:ext cx="353352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691680" y="2276872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現在擁有的，就是最好的。擁有再多也無法滿足，就等於是窮人。</a:t>
            </a:r>
            <a:endParaRPr lang="zh-TW" altLang="en-US" sz="4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4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/>
          <a:srcRect l="22389" t="17843" r="45185" b="38237"/>
          <a:stretch/>
        </p:blipFill>
        <p:spPr>
          <a:xfrm>
            <a:off x="2555776" y="1676784"/>
            <a:ext cx="4483960" cy="34163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71184" y="5203129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https://www.youtube.com/watch?v=AUIHXxNJSj0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66877" y="5661248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漁夫與富人的快樂有何差別？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79712" y="755228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播放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自在神童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》05—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渡假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070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5616" y="83671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第十二單元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財富名望就會幸福嗎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47664" y="5649007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法鼓山文教基金會、財團法人台北市中華佛教文化館</a:t>
            </a:r>
          </a:p>
        </p:txBody>
      </p:sp>
      <p:sp>
        <p:nvSpPr>
          <p:cNvPr id="5" name="矩形 4"/>
          <p:cNvSpPr/>
          <p:nvPr/>
        </p:nvSpPr>
        <p:spPr>
          <a:xfrm>
            <a:off x="1514045" y="6023055"/>
            <a:ext cx="6753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</a:t>
            </a:r>
            <a:r>
              <a:rPr kumimoji="0" lang="zh-TW" altLang="zh-TW" sz="1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出處</a:t>
            </a:r>
            <a:endParaRPr kumimoji="0" lang="en-US" altLang="zh-TW" sz="18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TW" u="sng" dirty="0">
                <a:hlinkClick r:id="rId3"/>
              </a:rPr>
              <a:t>https://life.ddm.org.tw/wisdom2011/%5Cpdf%5C01%5C01-12.pdf</a:t>
            </a:r>
            <a:r>
              <a:rPr lang="en-US" altLang="zh-TW" dirty="0"/>
              <a:t> </a:t>
            </a:r>
            <a:endParaRPr kumimoji="0" lang="en-US" altLang="zh-TW" sz="18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051720" y="1772816"/>
            <a:ext cx="5760639" cy="3474386"/>
            <a:chOff x="2051720" y="1772816"/>
            <a:chExt cx="5760639" cy="347438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 l="36328" t="27083" r="35547" b="41667"/>
            <a:stretch/>
          </p:blipFill>
          <p:spPr>
            <a:xfrm>
              <a:off x="2051720" y="1772816"/>
              <a:ext cx="5559017" cy="347438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6084168" y="4869160"/>
              <a:ext cx="17281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四小折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1484784"/>
            <a:ext cx="7011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作者認為「幸福」是什麼？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5536" y="565395"/>
            <a:ext cx="1873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3608" y="4221088"/>
            <a:ext cx="7366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課文中的富翁幸福快樂嗎？為什麼？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19672" y="2348880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幸福與否並不在於物質的多寡，而在於我們能否安心盡命的去享用它。</a:t>
            </a:r>
            <a:endParaRPr lang="zh-TW" altLang="en-US" sz="32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619672" y="5013176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不快樂！</a:t>
            </a:r>
            <a:endParaRPr lang="en-US" altLang="zh-TW" sz="3200" b="1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他每天為了錢煩惱得不得了，擔心繳稅、交際費</a:t>
            </a:r>
            <a:r>
              <a:rPr lang="en-US" altLang="zh-TW" sz="32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zh-TW" altLang="en-US" sz="3200" b="1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8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27584" y="1340768"/>
            <a:ext cx="7648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lvl="0"/>
            <a:r>
              <a:rPr lang="en-US" altLang="zh-TW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3</a:t>
            </a:r>
            <a:r>
              <a:rPr lang="zh-TW" altLang="en-US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、你</a:t>
            </a:r>
            <a:r>
              <a:rPr lang="zh-TW" altLang="en-US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喜歡郵差的生活態度嗎？為什麼？</a:t>
            </a:r>
            <a:endParaRPr lang="zh-TW" altLang="zh-TW" sz="3200" b="1" kern="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306896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4</a:t>
            </a:r>
            <a:r>
              <a:rPr lang="zh-TW" altLang="en-US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、從故事中你體會到什麼？</a:t>
            </a:r>
          </a:p>
        </p:txBody>
      </p:sp>
      <p:pic>
        <p:nvPicPr>
          <p:cNvPr id="1026" name="Picture 2" descr="C:\Users\tcv01\Desktop\107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81128"/>
            <a:ext cx="1800200" cy="170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248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1451841" y="1903391"/>
            <a:ext cx="6120680" cy="3670224"/>
            <a:chOff x="1331640" y="1556791"/>
            <a:chExt cx="6696744" cy="4390304"/>
          </a:xfrm>
        </p:grpSpPr>
        <p:grpSp>
          <p:nvGrpSpPr>
            <p:cNvPr id="8" name="群組 7"/>
            <p:cNvGrpSpPr/>
            <p:nvPr/>
          </p:nvGrpSpPr>
          <p:grpSpPr>
            <a:xfrm>
              <a:off x="1331640" y="1556791"/>
              <a:ext cx="6696744" cy="4390304"/>
              <a:chOff x="1331640" y="1556791"/>
              <a:chExt cx="6696744" cy="4390304"/>
            </a:xfrm>
          </p:grpSpPr>
          <p:pic>
            <p:nvPicPr>
              <p:cNvPr id="2" name="圖片 1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rcRect l="37322" t="27273" r="34041" b="56364"/>
              <a:stretch/>
            </p:blipFill>
            <p:spPr>
              <a:xfrm>
                <a:off x="1331640" y="1556791"/>
                <a:ext cx="6696744" cy="215252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7" name="圖片 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331640" y="3861048"/>
                <a:ext cx="6696744" cy="208604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p:grpSp>
        <p:grpSp>
          <p:nvGrpSpPr>
            <p:cNvPr id="6" name="群組 5"/>
            <p:cNvGrpSpPr/>
            <p:nvPr/>
          </p:nvGrpSpPr>
          <p:grpSpPr>
            <a:xfrm rot="21285222">
              <a:off x="1358474" y="1828186"/>
              <a:ext cx="1291384" cy="396384"/>
              <a:chOff x="1844484" y="1008675"/>
              <a:chExt cx="1291384" cy="396384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844484" y="1008675"/>
                <a:ext cx="1287355" cy="396384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文字方塊 4"/>
              <p:cNvSpPr txBox="1"/>
              <p:nvPr/>
            </p:nvSpPr>
            <p:spPr>
              <a:xfrm>
                <a:off x="1911732" y="1035727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rgbClr val="C00000"/>
                    </a:solidFill>
                    <a:latin typeface="+mj-ea"/>
                    <a:ea typeface="+mj-ea"/>
                  </a:rPr>
                  <a:t>規則說明</a:t>
                </a:r>
                <a:endParaRPr lang="zh-TW" altLang="en-US" b="1" dirty="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0" name="文字方塊 9"/>
          <p:cNvSpPr txBox="1"/>
          <p:nvPr/>
        </p:nvSpPr>
        <p:spPr>
          <a:xfrm>
            <a:off x="733738" y="545928"/>
            <a:ext cx="3096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我是大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富翁</a:t>
            </a:r>
          </a:p>
        </p:txBody>
      </p:sp>
      <p:sp>
        <p:nvSpPr>
          <p:cNvPr id="11" name="矩形 10"/>
          <p:cNvSpPr/>
          <p:nvPr/>
        </p:nvSpPr>
        <p:spPr>
          <a:xfrm>
            <a:off x="690070" y="1347887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（參考體驗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與學習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PP.52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53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4328" y="5445224"/>
            <a:ext cx="792088" cy="865307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2519264" y="585833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大智慧過生活第一冊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52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53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endParaRPr lang="zh-TW" altLang="en-US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8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539552" y="1412776"/>
            <a:ext cx="7992392" cy="3917999"/>
            <a:chOff x="539552" y="1412776"/>
            <a:chExt cx="7992392" cy="391799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FFF7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427984" y="1412776"/>
              <a:ext cx="4103960" cy="3917999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F7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39552" y="1412776"/>
              <a:ext cx="3984219" cy="3810993"/>
            </a:xfrm>
            <a:prstGeom prst="rect">
              <a:avLst/>
            </a:prstGeom>
          </p:spPr>
        </p:pic>
      </p:grpSp>
      <p:sp>
        <p:nvSpPr>
          <p:cNvPr id="5" name="文字方塊 4"/>
          <p:cNvSpPr txBox="1"/>
          <p:nvPr/>
        </p:nvSpPr>
        <p:spPr>
          <a:xfrm>
            <a:off x="827584" y="544522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大智慧過生活第一冊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52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53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endParaRPr lang="zh-TW" altLang="en-US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31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F7FF">
                <a:tint val="45000"/>
                <a:satMod val="400000"/>
              </a:srgbClr>
            </a:duotone>
          </a:blip>
          <a:srcRect l="34252" t="13998" r="33973" b="12771"/>
          <a:stretch/>
        </p:blipFill>
        <p:spPr>
          <a:xfrm>
            <a:off x="3563888" y="980728"/>
            <a:ext cx="3600400" cy="4781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文字方塊 7"/>
          <p:cNvSpPr txBox="1"/>
          <p:nvPr/>
        </p:nvSpPr>
        <p:spPr>
          <a:xfrm>
            <a:off x="1259632" y="5877272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大智慧過生活第一冊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54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endParaRPr lang="zh-TW" altLang="en-US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11560" y="692696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心得分享</a:t>
            </a:r>
          </a:p>
        </p:txBody>
      </p:sp>
      <p:sp>
        <p:nvSpPr>
          <p:cNvPr id="10" name="矩形 9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：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164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 flipH="1">
            <a:off x="683568" y="692696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87207" y="1628800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美國泰勒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．本．沙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哈爾在哈佛大學開</a:t>
            </a:r>
            <a:endParaRPr lang="en-US" altLang="zh-TW" sz="36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設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了一門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極受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歡迎的選修課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––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幸</a:t>
            </a:r>
            <a:endParaRPr lang="en-US" altLang="zh-TW" sz="36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福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課」。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沙哈爾並沒有教學生致富的</a:t>
            </a:r>
            <a:endParaRPr lang="en-US" altLang="zh-TW" sz="36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秘訣、成功的方法，而是教他們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更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快樂、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更充實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、更幸福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0324" y="4797152"/>
            <a:ext cx="80937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尋找真正能讓自己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快樂而有意義的目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標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，才是獲得幸福的關鍵 。</a:t>
            </a:r>
          </a:p>
        </p:txBody>
      </p:sp>
    </p:spTree>
    <p:extLst>
      <p:ext uri="{BB962C8B-B14F-4D97-AF65-F5344CB8AC3E}">
        <p14:creationId xmlns="" xmlns:p14="http://schemas.microsoft.com/office/powerpoint/2010/main" val="35716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425</Words>
  <Application>Microsoft Office PowerPoint</Application>
  <PresentationFormat>如螢幕大小 (4:3)</PresentationFormat>
  <Paragraphs>54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545</cp:revision>
  <dcterms:created xsi:type="dcterms:W3CDTF">2016-01-05T01:21:55Z</dcterms:created>
  <dcterms:modified xsi:type="dcterms:W3CDTF">2022-01-03T03:55:04Z</dcterms:modified>
</cp:coreProperties>
</file>