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335" r:id="rId2"/>
    <p:sldId id="326" r:id="rId3"/>
    <p:sldId id="307" r:id="rId4"/>
    <p:sldId id="330" r:id="rId5"/>
    <p:sldId id="332" r:id="rId6"/>
    <p:sldId id="333" r:id="rId7"/>
    <p:sldId id="331" r:id="rId8"/>
    <p:sldId id="334" r:id="rId9"/>
    <p:sldId id="325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66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2870" autoAdjust="0"/>
  </p:normalViewPr>
  <p:slideViewPr>
    <p:cSldViewPr showGuides="1">
      <p:cViewPr varScale="1">
        <p:scale>
          <a:sx n="66" d="100"/>
          <a:sy n="66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5698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1717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4832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iajoWm0ZLm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1/01-10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75680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7092280" y="58052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401055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1720" y="4878452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https://www.youtube.com/watch?v=iajoWm0ZLm4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267744" y="4509120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環保兒童生活教育動畫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2-21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寄居蟹的家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/>
          <a:srcRect l="6457" t="14350" r="28969" b="22511"/>
          <a:stretch/>
        </p:blipFill>
        <p:spPr>
          <a:xfrm>
            <a:off x="1547664" y="1037289"/>
            <a:ext cx="5976664" cy="3287165"/>
          </a:xfrm>
          <a:prstGeom prst="rect">
            <a:avLst/>
          </a:prstGeom>
          <a:ln w="25400">
            <a:solidFill>
              <a:srgbClr val="0070C0"/>
            </a:solidFill>
            <a:bevel/>
          </a:ln>
        </p:spPr>
      </p:pic>
      <p:sp>
        <p:nvSpPr>
          <p:cNvPr id="4" name="矩形 3"/>
          <p:cNvSpPr/>
          <p:nvPr/>
        </p:nvSpPr>
        <p:spPr>
          <a:xfrm>
            <a:off x="2447764" y="5622215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影片中你看到了什麼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54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86473" y="620688"/>
            <a:ext cx="505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第十單元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琉球來的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貝殼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5" y="5987561"/>
            <a:ext cx="675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</a:t>
            </a:r>
            <a:r>
              <a:rPr kumimoji="0" lang="zh-TW" altLang="zh-TW" sz="1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出處</a:t>
            </a:r>
            <a:endParaRPr kumimoji="0" lang="en-US" altLang="zh-TW" sz="18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TW" dirty="0">
                <a:hlinkClick r:id="rId3"/>
              </a:rPr>
              <a:t>https://life.ddm.org.tw/wisdom2011/%</a:t>
            </a:r>
            <a:r>
              <a:rPr lang="en-US" altLang="zh-TW" dirty="0" smtClean="0">
                <a:hlinkClick r:id="rId3"/>
              </a:rPr>
              <a:t>5Cpdf%5C01%5C01-10.pdf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16995" y="5649007"/>
            <a:ext cx="6712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法鼓山文教基金會、財團法人台北市中華佛教文化館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532798" y="1368602"/>
            <a:ext cx="6363562" cy="4250213"/>
            <a:chOff x="1520806" y="1166528"/>
            <a:chExt cx="6476512" cy="425021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36175" t="26957" r="35284" b="39746"/>
            <a:stretch/>
          </p:blipFill>
          <p:spPr>
            <a:xfrm>
              <a:off x="1520806" y="1166528"/>
              <a:ext cx="6476512" cy="4250213"/>
            </a:xfrm>
            <a:prstGeom prst="rect">
              <a:avLst/>
            </a:prstGeom>
            <a:solidFill>
              <a:srgbClr val="FFC000"/>
            </a:solidFill>
          </p:spPr>
        </p:pic>
        <p:sp>
          <p:nvSpPr>
            <p:cNvPr id="6" name="矩形 5"/>
            <p:cNvSpPr/>
            <p:nvPr/>
          </p:nvSpPr>
          <p:spPr>
            <a:xfrm>
              <a:off x="6543074" y="5047409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四小折</a:t>
              </a:r>
              <a:endPara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9455" y="1404717"/>
            <a:ext cx="866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收到貝殼禮物時，當下的想法是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什麼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95536" y="565395"/>
            <a:ext cx="1873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2648" y="2991792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認為貝殼在什麼情況下最美？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87624" y="200024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不論墾丁的貝殼或琉球的貝殼都是自然物，留在大自然中總有生物可以利用。</a:t>
            </a:r>
            <a:endParaRPr lang="zh-TW" altLang="en-US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15616" y="3573016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貝殼最美是在浪潮間遇見的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當下，會令人衷心微笑，在拾起與送回間獲得美好心情。</a:t>
            </a:r>
            <a:endParaRPr lang="zh-TW" altLang="en-US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3563" y="4539139"/>
            <a:ext cx="8261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lvl="0"/>
            <a:r>
              <a:rPr lang="en-US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3.</a:t>
            </a:r>
            <a:r>
              <a:rPr lang="zh-TW" altLang="en-US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海灘</a:t>
            </a:r>
            <a:r>
              <a:rPr lang="zh-TW" altLang="en-US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上的貝殼有什麼作用？</a:t>
            </a:r>
            <a:endParaRPr lang="zh-TW" altLang="zh-TW" sz="3200" b="1" kern="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18220" y="5229200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海灘失去貝殼，寄居蟹就失去了家。</a:t>
            </a:r>
            <a:endParaRPr lang="en-US" altLang="zh-TW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人們帶走貝殼造成的不只是不再相遇的遺憾，而是間接影響了海岸生態。</a:t>
            </a:r>
          </a:p>
        </p:txBody>
      </p:sp>
    </p:spTree>
    <p:extLst>
      <p:ext uri="{BB962C8B-B14F-4D97-AF65-F5344CB8AC3E}">
        <p14:creationId xmlns="" xmlns:p14="http://schemas.microsoft.com/office/powerpoint/2010/main" val="42248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2686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lvl="0"/>
            <a:r>
              <a:rPr lang="en-US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4.</a:t>
            </a:r>
            <a:r>
              <a:rPr lang="zh-TW" altLang="en-US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地球</a:t>
            </a:r>
            <a:r>
              <a:rPr lang="zh-TW" altLang="en-US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環境目前有哪些問題？造成</a:t>
            </a:r>
            <a:r>
              <a:rPr lang="zh-TW" altLang="en-US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這些問題</a:t>
            </a:r>
            <a:endParaRPr lang="en-US" altLang="zh-TW" sz="3200" b="1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S Mincho"/>
            </a:endParaRPr>
          </a:p>
          <a:p>
            <a:pPr marL="304800" lvl="0"/>
            <a:r>
              <a:rPr lang="zh-TW" altLang="en-US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  的</a:t>
            </a:r>
            <a:r>
              <a:rPr lang="zh-TW" altLang="en-US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原因為何？</a:t>
            </a:r>
            <a:r>
              <a:rPr lang="en-US" altLang="zh-TW" sz="20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(</a:t>
            </a:r>
            <a:r>
              <a:rPr lang="zh-TW" altLang="en-US" sz="20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配合「體驗與</a:t>
            </a:r>
            <a:r>
              <a:rPr lang="zh-TW" altLang="en-US" sz="20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學習第一</a:t>
            </a:r>
            <a:r>
              <a:rPr lang="zh-TW" altLang="en-US" sz="20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題」</a:t>
            </a:r>
            <a:r>
              <a:rPr lang="en-US" altLang="zh-TW" sz="20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)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833176"/>
              </p:ext>
            </p:extLst>
          </p:nvPr>
        </p:nvGraphicFramePr>
        <p:xfrm>
          <a:off x="395536" y="1659833"/>
          <a:ext cx="8352928" cy="156093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30170">
                  <a:extLst>
                    <a:ext uri="{9D8B030D-6E8A-4147-A177-3AD203B41FA5}">
                      <a16:colId xmlns="" xmlns:a16="http://schemas.microsoft.com/office/drawing/2014/main" val="70714884"/>
                    </a:ext>
                  </a:extLst>
                </a:gridCol>
                <a:gridCol w="6822758">
                  <a:extLst>
                    <a:ext uri="{9D8B030D-6E8A-4147-A177-3AD203B41FA5}">
                      <a16:colId xmlns="" xmlns:a16="http://schemas.microsoft.com/office/drawing/2014/main" val="849328634"/>
                    </a:ext>
                  </a:extLst>
                </a:gridCol>
              </a:tblGrid>
              <a:tr h="4444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地球問題一</a:t>
                      </a:r>
                      <a:endParaRPr lang="zh-TW" alt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7993666"/>
                  </a:ext>
                </a:extLst>
              </a:tr>
              <a:tr h="11164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altLang="en-US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問題的原因</a:t>
                      </a:r>
                      <a:endParaRPr kumimoji="0" lang="zh-TW" altLang="en-US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56402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9657829"/>
              </p:ext>
            </p:extLst>
          </p:nvPr>
        </p:nvGraphicFramePr>
        <p:xfrm>
          <a:off x="395536" y="3309059"/>
          <a:ext cx="8352928" cy="142667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30170">
                  <a:extLst>
                    <a:ext uri="{9D8B030D-6E8A-4147-A177-3AD203B41FA5}">
                      <a16:colId xmlns="" xmlns:a16="http://schemas.microsoft.com/office/drawing/2014/main" val="2614842132"/>
                    </a:ext>
                  </a:extLst>
                </a:gridCol>
                <a:gridCol w="6822758">
                  <a:extLst>
                    <a:ext uri="{9D8B030D-6E8A-4147-A177-3AD203B41FA5}">
                      <a16:colId xmlns="" xmlns:a16="http://schemas.microsoft.com/office/drawing/2014/main" val="2375238453"/>
                    </a:ext>
                  </a:extLst>
                </a:gridCol>
              </a:tblGrid>
              <a:tr h="6823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zh-TW" altLang="en-US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地球問題二</a:t>
                      </a:r>
                      <a:endParaRPr kumimoji="0" lang="zh-TW" altLang="en-US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8227595"/>
                  </a:ext>
                </a:extLst>
              </a:tr>
              <a:tr h="744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zh-TW" altLang="en-US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問題的原因</a:t>
                      </a:r>
                      <a:endParaRPr kumimoji="0" lang="zh-TW" altLang="en-US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6287769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0394847"/>
              </p:ext>
            </p:extLst>
          </p:nvPr>
        </p:nvGraphicFramePr>
        <p:xfrm>
          <a:off x="385318" y="4826969"/>
          <a:ext cx="8352928" cy="190180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30170">
                  <a:extLst>
                    <a:ext uri="{9D8B030D-6E8A-4147-A177-3AD203B41FA5}">
                      <a16:colId xmlns="" xmlns:a16="http://schemas.microsoft.com/office/drawing/2014/main" val="2614842132"/>
                    </a:ext>
                  </a:extLst>
                </a:gridCol>
                <a:gridCol w="6822758">
                  <a:extLst>
                    <a:ext uri="{9D8B030D-6E8A-4147-A177-3AD203B41FA5}">
                      <a16:colId xmlns="" xmlns:a16="http://schemas.microsoft.com/office/drawing/2014/main" val="2375238453"/>
                    </a:ext>
                  </a:extLst>
                </a:gridCol>
              </a:tblGrid>
              <a:tr h="7043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zh-TW" altLang="en-US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地球問題三</a:t>
                      </a:r>
                      <a:endParaRPr kumimoji="0" lang="zh-TW" altLang="en-US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8227595"/>
                  </a:ext>
                </a:extLst>
              </a:tr>
              <a:tr h="11974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zh-TW" altLang="en-US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問題的原因</a:t>
                      </a:r>
                      <a:endParaRPr kumimoji="0" lang="zh-TW" altLang="en-US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6287769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2051720" y="160208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溫室效應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全球暖化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995010" y="2033024"/>
            <a:ext cx="6743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氣候系統的改變在於地球大氣層排放二氧化碳及甲烷，它會促使地面升</a:t>
            </a:r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溫，溫度</a:t>
            </a: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的上升使得</a:t>
            </a:r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冰山融解。今日</a:t>
            </a: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</a:t>
            </a:r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海平面</a:t>
            </a: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比兩百年前</a:t>
            </a:r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上升</a:t>
            </a:r>
            <a:r>
              <a:rPr lang="en-US" altLang="zh-TW" sz="24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公分。</a:t>
            </a:r>
            <a:endParaRPr lang="zh-TW" altLang="en-US" sz="2400" b="1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95010" y="4771145"/>
            <a:ext cx="685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全球森林面積銳減、空污嚴重、陸地沙漠化，每天有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10-15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種動物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植物滅絕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984801" y="5498560"/>
            <a:ext cx="6810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人類工農業</a:t>
            </a:r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的過度發展，加上任意的砍伐森林及排放廢氣，造成森林、土壤、溪流都帶著酸雨的傷痕，導致全球環境不可磨滅的災難。</a:t>
            </a:r>
            <a:endParaRPr lang="zh-TW" altLang="en-US" sz="2400" b="1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013792" y="3425773"/>
            <a:ext cx="291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氣候的巨大變化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026749" y="3948374"/>
            <a:ext cx="6624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其中的部份</a:t>
            </a:r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原因是平流層</a:t>
            </a: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臭氧稀薄</a:t>
            </a:r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化，導致紫外線</a:t>
            </a: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照射</a:t>
            </a:r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增強，造成氣候變異很大。</a:t>
            </a:r>
            <a:endParaRPr lang="zh-TW" altLang="en-US" sz="2400" b="1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57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9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815" y="675422"/>
            <a:ext cx="9289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7970" indent="90170">
              <a:spcAft>
                <a:spcPts val="0"/>
              </a:spcAft>
            </a:pPr>
            <a:r>
              <a:rPr lang="en-US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5.</a:t>
            </a:r>
            <a:r>
              <a:rPr lang="zh-TW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在</a:t>
            </a:r>
            <a:r>
              <a:rPr lang="zh-TW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我們的能力範圍內，有哪些具體的</a:t>
            </a:r>
            <a:r>
              <a:rPr lang="zh-TW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行為</a:t>
            </a:r>
            <a:endParaRPr lang="en-US" altLang="zh-TW" sz="3200" b="1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S Mincho"/>
            </a:endParaRPr>
          </a:p>
          <a:p>
            <a:pPr marL="267970" indent="90170">
              <a:spcAft>
                <a:spcPts val="0"/>
              </a:spcAft>
            </a:pPr>
            <a:r>
              <a:rPr lang="zh-TW" altLang="en-US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  </a:t>
            </a:r>
            <a:r>
              <a:rPr lang="zh-TW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可</a:t>
            </a:r>
            <a:r>
              <a:rPr lang="zh-TW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保護我們的環境</a:t>
            </a:r>
            <a:r>
              <a:rPr lang="zh-TW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﹖</a:t>
            </a:r>
            <a:r>
              <a:rPr lang="en-US" altLang="zh-TW" sz="20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(</a:t>
            </a:r>
            <a:r>
              <a:rPr lang="zh-TW" altLang="zh-TW" sz="20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配合「體驗與學習第二題</a:t>
            </a:r>
            <a:r>
              <a:rPr lang="zh-TW" altLang="zh-TW" sz="20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」</a:t>
            </a:r>
            <a:r>
              <a:rPr lang="en-US" altLang="zh-TW" sz="20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)</a:t>
            </a:r>
            <a:endParaRPr lang="zh-TW" altLang="zh-TW" sz="2000" b="1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S Mincho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3700666"/>
              </p:ext>
            </p:extLst>
          </p:nvPr>
        </p:nvGraphicFramePr>
        <p:xfrm>
          <a:off x="251520" y="1764922"/>
          <a:ext cx="8712968" cy="432837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47190">
                  <a:extLst>
                    <a:ext uri="{9D8B030D-6E8A-4147-A177-3AD203B41FA5}">
                      <a16:colId xmlns="" xmlns:a16="http://schemas.microsoft.com/office/drawing/2014/main" val="547054535"/>
                    </a:ext>
                  </a:extLst>
                </a:gridCol>
                <a:gridCol w="7665778">
                  <a:extLst>
                    <a:ext uri="{9D8B030D-6E8A-4147-A177-3AD203B41FA5}">
                      <a16:colId xmlns="" xmlns:a16="http://schemas.microsoft.com/office/drawing/2014/main" val="422254536"/>
                    </a:ext>
                  </a:extLst>
                </a:gridCol>
              </a:tblGrid>
              <a:tr h="727974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飲食</a:t>
                      </a:r>
                      <a:endParaRPr lang="zh-TW" alt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8122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衣著</a:t>
                      </a:r>
                      <a:endParaRPr kumimoji="0" lang="zh-TW" altLang="en-US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175709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居住</a:t>
                      </a:r>
                      <a:endParaRPr kumimoji="0" lang="zh-TW" altLang="en-US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3346722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交通</a:t>
                      </a:r>
                      <a:endParaRPr kumimoji="0" lang="zh-TW" altLang="en-US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013571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</a:t>
                      </a:r>
                      <a:endParaRPr kumimoji="0" lang="zh-TW" altLang="en-US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646083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娛樂</a:t>
                      </a:r>
                      <a:endParaRPr kumimoji="0" lang="zh-TW" altLang="en-US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92487994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246731" y="4617941"/>
            <a:ext cx="7560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多宣導環保概念</a:t>
            </a:r>
            <a:r>
              <a:rPr lang="en-US" altLang="zh-TW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如資源回收與循環使用、垃圾減量與分類、隨手關燈、少用塑膠袋</a:t>
            </a:r>
            <a:r>
              <a:rPr lang="en-US" altLang="zh-TW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、多參與環境教育活動。</a:t>
            </a:r>
            <a:endParaRPr lang="zh-TW" altLang="en-US" sz="2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59629" y="1721883"/>
            <a:ext cx="7884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多吃蔬果少吃</a:t>
            </a:r>
            <a:r>
              <a:rPr lang="zh-TW" altLang="en-US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肉、少</a:t>
            </a:r>
            <a:r>
              <a:rPr lang="zh-TW" altLang="en-US" sz="2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買包裝飲</a:t>
            </a:r>
            <a:r>
              <a:rPr lang="zh-TW" altLang="en-US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品、</a:t>
            </a:r>
            <a:r>
              <a:rPr lang="zh-TW" altLang="zh-TW" sz="2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自帶環保</a:t>
            </a:r>
            <a:r>
              <a:rPr lang="zh-TW" altLang="zh-TW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餐具</a:t>
            </a:r>
            <a:r>
              <a:rPr lang="zh-TW" altLang="en-US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及水壼、隨身</a:t>
            </a:r>
            <a:r>
              <a:rPr lang="zh-TW" altLang="en-US" sz="2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帶手帕</a:t>
            </a:r>
            <a:r>
              <a:rPr lang="zh-TW" altLang="en-US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。多</a:t>
            </a:r>
            <a:r>
              <a:rPr lang="zh-TW" altLang="en-US" sz="2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選購本地及鄰近地區的產品，減少運輸</a:t>
            </a:r>
            <a:r>
              <a:rPr lang="zh-TW" altLang="en-US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污染。</a:t>
            </a:r>
            <a:endParaRPr lang="zh-TW" altLang="en-US" sz="2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55232" y="3891539"/>
            <a:ext cx="7700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zh-TW" altLang="en-US" sz="22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搭乘公共交通工具、多騎腳踏車或走路、盡量共乘、汽車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採用不含鉛</a:t>
            </a:r>
            <a:r>
              <a:rPr lang="zh-TW" altLang="en-US" sz="22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汽油、用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省油的方法</a:t>
            </a:r>
            <a:r>
              <a:rPr lang="zh-TW" altLang="en-US" sz="22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開車。 </a:t>
            </a:r>
            <a:endParaRPr lang="zh-TW" altLang="en-US" sz="2200" b="1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9630" y="2477126"/>
            <a:ext cx="7632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舊衣回收再利用或改裝翻新、愛惜二手衣服（可送人或傳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</a:t>
            </a:r>
            <a:r>
              <a:rPr lang="zh-TW" altLang="en-US" sz="22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弟妹</a:t>
            </a:r>
            <a:r>
              <a:rPr lang="en-US" altLang="zh-TW" sz="22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、適量地添置衣物。</a:t>
            </a:r>
            <a:endParaRPr lang="zh-TW" altLang="en-US" sz="2200" b="1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89185" y="5344343"/>
            <a:ext cx="7632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多從事戶外活動、少養稀有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品種的</a:t>
            </a:r>
            <a:r>
              <a:rPr lang="zh-TW" altLang="en-US" sz="22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寵物</a:t>
            </a:r>
            <a:r>
              <a:rPr lang="en-US" altLang="zh-TW" sz="22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令牠們加速</a:t>
            </a:r>
            <a:r>
              <a:rPr lang="zh-TW" altLang="en-US" sz="22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絕種</a:t>
            </a:r>
            <a:r>
              <a:rPr lang="en-US" altLang="zh-TW" sz="22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2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、多採用自然材質設計玩具、互換分享玩具書籍。</a:t>
            </a:r>
            <a:endParaRPr lang="zh-TW" altLang="en-US" sz="2200" b="1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03016" y="3153064"/>
            <a:ext cx="7632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打掃家居、減少</a:t>
            </a:r>
            <a:r>
              <a:rPr lang="zh-TW" altLang="en-US" sz="2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使用化學</a:t>
            </a:r>
            <a:r>
              <a:rPr lang="zh-TW" altLang="en-US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殺蟲劑、室外</a:t>
            </a:r>
            <a:r>
              <a:rPr lang="zh-TW" altLang="en-US" sz="2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多種植物令周圍</a:t>
            </a:r>
            <a:r>
              <a:rPr lang="zh-TW" altLang="en-US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陰涼</a:t>
            </a:r>
            <a:r>
              <a:rPr lang="en-US" altLang="zh-TW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可以減少</a:t>
            </a:r>
            <a:r>
              <a:rPr lang="zh-TW" altLang="en-US" sz="2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</a:t>
            </a:r>
            <a:r>
              <a:rPr lang="zh-TW" altLang="en-US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風扇冷氣</a:t>
            </a:r>
            <a:r>
              <a:rPr lang="en-US" altLang="zh-TW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、多利用自然光。</a:t>
            </a:r>
            <a:endParaRPr lang="zh-TW" altLang="en-US" sz="2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15616" y="6138555"/>
            <a:ext cx="6377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以上參考   如何具體保護地球 </a:t>
            </a:r>
          </a:p>
          <a:p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https://tw.answers.yahoo.com/question/index?qid=20070417000010KK08316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3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 flipH="1">
            <a:off x="467544" y="764704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66156" y="1700808"/>
            <a:ext cx="58169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北極冰融不是一天暖化造成的，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PM2.5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也不是一、兩間工廠所導致的；所有的災害，常常都是來自對一件小事的放任。所以，就讓我們從珍惜一個貝殼、一朵花開始，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學習著尊重大自然裡的各種生命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吧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6516216" y="4653136"/>
            <a:ext cx="2519556" cy="1953508"/>
            <a:chOff x="6516216" y="4653136"/>
            <a:chExt cx="2519556" cy="195350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653136"/>
              <a:ext cx="2343667" cy="184326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7812360" y="6237312"/>
              <a:ext cx="1223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紫薇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5716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61184" y="53254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環保賓果遊戲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1421" y="1453135"/>
            <a:ext cx="6357099" cy="4608512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2969290"/>
              </p:ext>
            </p:extLst>
          </p:nvPr>
        </p:nvGraphicFramePr>
        <p:xfrm>
          <a:off x="1691680" y="2133656"/>
          <a:ext cx="6259851" cy="4181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6617">
                  <a:extLst>
                    <a:ext uri="{9D8B030D-6E8A-4147-A177-3AD203B41FA5}">
                      <a16:colId xmlns="" xmlns:a16="http://schemas.microsoft.com/office/drawing/2014/main" val="632718263"/>
                    </a:ext>
                  </a:extLst>
                </a:gridCol>
                <a:gridCol w="2086617">
                  <a:extLst>
                    <a:ext uri="{9D8B030D-6E8A-4147-A177-3AD203B41FA5}">
                      <a16:colId xmlns="" xmlns:a16="http://schemas.microsoft.com/office/drawing/2014/main" val="472350359"/>
                    </a:ext>
                  </a:extLst>
                </a:gridCol>
                <a:gridCol w="2086617">
                  <a:extLst>
                    <a:ext uri="{9D8B030D-6E8A-4147-A177-3AD203B41FA5}">
                      <a16:colId xmlns="" xmlns:a16="http://schemas.microsoft.com/office/drawing/2014/main" val="4076262152"/>
                    </a:ext>
                  </a:extLst>
                </a:gridCol>
              </a:tblGrid>
              <a:tr h="1392814"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8803084"/>
                  </a:ext>
                </a:extLst>
              </a:tr>
              <a:tr h="1394402"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3405540"/>
                  </a:ext>
                </a:extLst>
              </a:tr>
              <a:tr h="1394402"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4020398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275856" y="6563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在下面的格子中填入幾個環保的具體行動，兩人輪流說出內容，不需字字皆符合，只要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行為一致即可。若對方所說的內容沒出現在格子中，則可直接略過。率先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線的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人贏得比賽！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76445" y="119887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43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51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692696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81128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043608" y="2132856"/>
            <a:ext cx="7168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自己要活的好，他人也要活</a:t>
            </a:r>
            <a:r>
              <a:rPr lang="zh-TW" altLang="en-US" sz="4000" b="1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000" b="1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好；人類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要有好的生存空間，動物也要有好的生存空間 。</a:t>
            </a:r>
          </a:p>
        </p:txBody>
      </p:sp>
    </p:spTree>
    <p:extLst>
      <p:ext uri="{BB962C8B-B14F-4D97-AF65-F5344CB8AC3E}">
        <p14:creationId xmlns="" xmlns:p14="http://schemas.microsoft.com/office/powerpoint/2010/main" val="26924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742</Words>
  <Application>Microsoft Office PowerPoint</Application>
  <PresentationFormat>如螢幕大小 (4:3)</PresentationFormat>
  <Paragraphs>61</Paragraphs>
  <Slides>9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538</cp:revision>
  <dcterms:created xsi:type="dcterms:W3CDTF">2016-01-05T01:21:55Z</dcterms:created>
  <dcterms:modified xsi:type="dcterms:W3CDTF">2022-01-03T02:37:07Z</dcterms:modified>
</cp:coreProperties>
</file>