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81" r:id="rId2"/>
    <p:sldId id="382" r:id="rId3"/>
    <p:sldId id="307" r:id="rId4"/>
    <p:sldId id="343" r:id="rId5"/>
    <p:sldId id="372" r:id="rId6"/>
    <p:sldId id="361" r:id="rId7"/>
    <p:sldId id="328" r:id="rId8"/>
    <p:sldId id="369" r:id="rId9"/>
    <p:sldId id="380" r:id="rId10"/>
    <p:sldId id="341" r:id="rId11"/>
    <p:sldId id="345" r:id="rId12"/>
    <p:sldId id="370" r:id="rId13"/>
    <p:sldId id="376" r:id="rId14"/>
    <p:sldId id="285" r:id="rId15"/>
    <p:sldId id="375" r:id="rId16"/>
    <p:sldId id="37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C2A8A"/>
    <a:srgbClr val="FF9F9F"/>
    <a:srgbClr val="CC3300"/>
    <a:srgbClr val="660066"/>
    <a:srgbClr val="E20000"/>
    <a:srgbClr val="F5D7E4"/>
    <a:srgbClr val="6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2771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92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.gov.tw/chaspx/content.aspx?web=16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hSljKmRa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2UxO6angfn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1/01-08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newslens.com/article/5796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249208528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5486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134880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你喜歡玩闖關遊戲嗎？當遊戲遇到卡關時，你都怎麼辦呢？如果我們選擇放棄這場遊戲，那麼一切都結束了；但若我們持續嘗試在挫折中找到問題、修正錯誤，就能享受衝破關卡的成就。遊戲如此，而在真實的人生中，面對大大小小的魔王，你會勇敢迎向前去，還是選擇放棄呢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TW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如果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你能夠「相信自己」，同時培養平靜的心靈、積極、樂觀面對問題，相信你一定能克服挫敗，擁有快樂的生活。</a:t>
            </a:r>
          </a:p>
        </p:txBody>
      </p:sp>
    </p:spTree>
    <p:extLst>
      <p:ext uri="{BB962C8B-B14F-4D97-AF65-F5344CB8AC3E}">
        <p14:creationId xmlns="" xmlns:p14="http://schemas.microsoft.com/office/powerpoint/2010/main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1236" y="47667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80200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PP.34-35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0434" y="1374405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一、想一想，不管是練琴、慢跑、課業或是其他事情，生活中是否曾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一些讓你感到挫折、擔心的經驗呢？這些事情讓你產生了怎樣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情緒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？若是持續嘗試，又可能會有怎樣的正面結果呢？發揮你的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像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力，寫下來！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rcRect l="7293" t="2781"/>
          <a:stretch>
            <a:fillRect/>
          </a:stretch>
        </p:blipFill>
        <p:spPr>
          <a:xfrm>
            <a:off x="1547664" y="2564904"/>
            <a:ext cx="3855003" cy="42930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80112" y="5157192"/>
            <a:ext cx="31649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第一冊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="" xmlns:p14="http://schemas.microsoft.com/office/powerpoint/2010/main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83671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二、你知道嗎？有的時候讓我們感到困難的不只是事情，更是我們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中翻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攪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的情緒，若是我們能先面對自己的情緒，事情就能夠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一點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點地完成！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若是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你和作者一樣，即將前往非洲行醫，語言不通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流行病威脅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官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同事不熟，你會有怎樣的情緒及想法呢？（可複選）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7329105" cy="25922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59632" y="558924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生活第一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="" xmlns:p14="http://schemas.microsoft.com/office/powerpoint/2010/main" val="26153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72931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三、做完第二題後，請和同學討論，當我有了下表左邊的情緒，我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不能做右邊的事呢？情緒和行為有沒有必然的關係呢？討論後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簡單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寫下你的想法！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6115050" cy="4114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3688" y="580526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="" xmlns:p14="http://schemas.microsoft.com/office/powerpoint/2010/main" val="8275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總 結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916832"/>
            <a:ext cx="698477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自在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的人生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並不是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沒有挫折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而是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在有挫折的狀況下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仍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能保持身心平穩，從容以對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97152"/>
            <a:ext cx="3258130" cy="170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573508"/>
            <a:ext cx="6048671" cy="311397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19872" y="692696"/>
            <a:ext cx="1781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替代役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2038923"/>
              </p:ext>
            </p:extLst>
          </p:nvPr>
        </p:nvGraphicFramePr>
        <p:xfrm>
          <a:off x="1907704" y="1556792"/>
          <a:ext cx="6048672" cy="1906640"/>
        </p:xfrm>
        <a:graphic>
          <a:graphicData uri="http://schemas.openxmlformats.org/drawingml/2006/table">
            <a:tbl>
              <a:tblPr firstRow="1" firstCol="1" bandRow="1"/>
              <a:tblGrid>
                <a:gridCol w="1440159">
                  <a:extLst>
                    <a:ext uri="{9D8B030D-6E8A-4147-A177-3AD203B41FA5}">
                      <a16:colId xmlns="" xmlns:a16="http://schemas.microsoft.com/office/drawing/2014/main" val="3412934694"/>
                    </a:ext>
                  </a:extLst>
                </a:gridCol>
                <a:gridCol w="4608513">
                  <a:extLst>
                    <a:ext uri="{9D8B030D-6E8A-4147-A177-3AD203B41FA5}">
                      <a16:colId xmlns="" xmlns:a16="http://schemas.microsoft.com/office/drawing/2014/main" val="1907373586"/>
                    </a:ext>
                  </a:extLst>
                </a:gridCol>
              </a:tblGrid>
              <a:tr h="3572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研發替代役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77" marR="55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0145570"/>
                  </a:ext>
                </a:extLst>
              </a:tr>
              <a:tr h="27347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b="1" kern="0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b="1" kern="0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</a:t>
                      </a:r>
                      <a:r>
                        <a:rPr lang="zh-TW" sz="2000" b="1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替代役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77" marR="55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b="1" kern="0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警察</a:t>
                      </a:r>
                      <a:r>
                        <a:rPr lang="zh-TW" sz="1600" b="1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役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77" marR="55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7277552"/>
                  </a:ext>
                </a:extLst>
              </a:tr>
              <a:tr h="273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b="1" kern="0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消防</a:t>
                      </a:r>
                      <a:r>
                        <a:rPr lang="zh-TW" sz="1600" b="1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役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77" marR="55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385222"/>
                  </a:ext>
                </a:extLst>
              </a:tr>
              <a:tr h="273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b="1" kern="0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社會</a:t>
                      </a:r>
                      <a:r>
                        <a:rPr lang="zh-TW" sz="1600" b="1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役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77" marR="55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2733898"/>
                  </a:ext>
                </a:extLst>
              </a:tr>
              <a:tr h="5649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b="1" kern="0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公共行政</a:t>
                      </a:r>
                      <a:r>
                        <a:rPr lang="zh-TW" sz="1600" b="1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役：含外交役、文化服務役、體育役</a:t>
                      </a:r>
                      <a:r>
                        <a:rPr lang="zh-TW" sz="1600" b="1" kern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TW" sz="1600" b="1" kern="0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zh-TW" sz="1600" b="1" kern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原住民</a:t>
                      </a:r>
                      <a:r>
                        <a:rPr lang="zh-TW" sz="1600" b="1" kern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族部落役。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5377" marR="55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509628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827893" y="6630275"/>
            <a:ext cx="33445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https://www.nca.gov.tw/chaspx/content.aspx?web=161</a:t>
            </a:r>
            <a:endParaRPr lang="zh-TW" altLang="en-US" sz="1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62068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附件一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0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4" y="6165304"/>
            <a:ext cx="5488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https://www.youtube.com/watch?v=1hSljKmRaaM</a:t>
            </a:r>
            <a:endParaRPr lang="zh-TW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2267744" y="1124744"/>
            <a:ext cx="639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播放「連加恩介紹」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/>
          <a:srcRect l="9270" t="20595" r="44391" b="22457"/>
          <a:stretch/>
        </p:blipFill>
        <p:spPr>
          <a:xfrm>
            <a:off x="1691680" y="1916832"/>
            <a:ext cx="5832648" cy="40318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7544" y="69269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附件二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0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7744" y="5301208"/>
            <a:ext cx="51845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Calibri" pitchFamily="34" charset="0"/>
                <a:hlinkClick r:id="rId2"/>
              </a:rPr>
              <a:t>https://www.youtube.com/watch?v=2UxO6angfnE</a:t>
            </a:r>
            <a:endPara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855" t="20671" r="40783" b="14361"/>
          <a:stretch>
            <a:fillRect/>
          </a:stretch>
        </p:blipFill>
        <p:spPr bwMode="auto">
          <a:xfrm>
            <a:off x="1907704" y="1196752"/>
            <a:ext cx="5400600" cy="391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411760" y="69269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自在神童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3D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動畫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黑點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5736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看完影片你的想法是什麼？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23728" y="894068"/>
            <a:ext cx="474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第八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</a:p>
        </p:txBody>
      </p:sp>
      <p:sp>
        <p:nvSpPr>
          <p:cNvPr id="4" name="矩形 3"/>
          <p:cNvSpPr/>
          <p:nvPr/>
        </p:nvSpPr>
        <p:spPr>
          <a:xfrm>
            <a:off x="1691680" y="578643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en-US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u="sng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https://life.ddm.org.tw/wisdom2011/%5Cpdf%5C01%5C01-08.pdf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123728" y="1700808"/>
            <a:ext cx="5054644" cy="3517404"/>
            <a:chOff x="2267744" y="1844824"/>
            <a:chExt cx="5054644" cy="351740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44" y="1844824"/>
              <a:ext cx="4968552" cy="341504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868144" y="4992896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830995" y="620812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7852" y="1649187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作者服替代役被派往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何處？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249289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非洲。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952096"/>
            <a:ext cx="2785120" cy="232345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910" y="3952096"/>
            <a:ext cx="3579697" cy="23234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84910" y="6213607"/>
            <a:ext cx="4795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https://www.thenewslens.com/article/57960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3588" y="62068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面對未知的未來，同袍間各有何想法和   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行動？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1772816"/>
            <a:ext cx="7200800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有人覺得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每天的語言訓練很難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，不可能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在出國前學會一種新語言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，因此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中途放棄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上課。</a:t>
            </a: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500"/>
              </a:lnSpc>
            </a:pP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有人上網查了非洲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流行病，對於瘧疾</a:t>
            </a: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很憂心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500"/>
              </a:lnSpc>
            </a:pP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有人的爺爺替他到廟裡去求了一個下下籤，要他馬上取消去非洲當兵的念頭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500"/>
              </a:lnSpc>
            </a:pPr>
            <a:endParaRPr lang="en-US" altLang="zh-TW" sz="30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有人擔心自己會不會遇到怪裡怪氣的長官、同事，得和他們朝夕相處兩年</a:t>
            </a:r>
            <a:r>
              <a:rPr lang="zh-TW" altLang="en-US" sz="30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5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75556" y="9807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作者如何看待未知的未來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1772816"/>
            <a:ext cx="7776864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另一個方向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想，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告訴自己</a:t>
            </a:r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1500"/>
              </a:lnSpc>
            </a:pP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當兵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可以學外語，就算在非洲一事無成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，也很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值得了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想著未來兩年可以完全生活在一個講法語的國家，對於學會法文變得很有信心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被派到瘧疾疫區，可以增廣見聞，如果自己能再罹患一下，回到臺灣可以向同事炫耀了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9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052736"/>
            <a:ext cx="781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你覺得作者的哪些想法對你最有啟發性？</a:t>
            </a:r>
            <a:endParaRPr lang="en-US" altLang="zh-TW" sz="24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2348880"/>
            <a:ext cx="6678488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要積極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，不論何種際遇都能從中獲益，使自己成長。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多往好處設想，不要杞人憂天。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學習換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角度去看待事物。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我們為什麼要學會積極思考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700808"/>
            <a:ext cx="6696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生活更快樂。就像只有半杯水，樂觀的人慶幸還有半杯水可止渴，悲觀的人憂心杯子快空而悶悶不樂。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個角度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看，視野更寬廣，未來更美好。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懂得把握機會，化危機為轉機，。</a:t>
            </a:r>
            <a:endParaRPr lang="en-US" altLang="zh-TW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鼓舞信心，產生面對困境的勇氣。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能夠突破窠臼，超越自己。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b="1" dirty="0" smtClean="0">
                <a:solidFill>
                  <a:srgbClr val="AC2A8A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……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3200" dirty="0" smtClean="0"/>
              <a:t>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在生活中是否曾有過一些挫折、擔心的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經驗？你如何去化解、應對？</a:t>
            </a:r>
          </a:p>
          <a:p>
            <a:pPr lvl="0"/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J:\護法總會\04會團服務組\03教師聯誼會\02 義工區\教案資料\紫微老師插圖\107.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2821034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5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906</Words>
  <Application>Microsoft Office PowerPoint</Application>
  <PresentationFormat>如螢幕大小 (4:3)</PresentationFormat>
  <Paragraphs>97</Paragraphs>
  <Slides>16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771</cp:revision>
  <dcterms:created xsi:type="dcterms:W3CDTF">2016-01-05T01:21:55Z</dcterms:created>
  <dcterms:modified xsi:type="dcterms:W3CDTF">2021-12-27T02:36:06Z</dcterms:modified>
</cp:coreProperties>
</file>